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8">
  <p:sldMasterIdLst>
    <p:sldMasterId id="2147483648" r:id="rId1"/>
  </p:sldMasterIdLst>
  <p:notesMasterIdLst>
    <p:notesMasterId r:id="rId18"/>
  </p:notesMasterIdLst>
  <p:handoutMasterIdLst>
    <p:handoutMasterId r:id="rId19"/>
  </p:handoutMasterIdLst>
  <p:sldIdLst>
    <p:sldId id="258" r:id="rId2"/>
    <p:sldId id="914" r:id="rId3"/>
    <p:sldId id="916" r:id="rId4"/>
    <p:sldId id="917" r:id="rId5"/>
    <p:sldId id="918" r:id="rId6"/>
    <p:sldId id="920" r:id="rId7"/>
    <p:sldId id="913" r:id="rId8"/>
    <p:sldId id="907" r:id="rId9"/>
    <p:sldId id="908" r:id="rId10"/>
    <p:sldId id="921" r:id="rId11"/>
    <p:sldId id="909" r:id="rId12"/>
    <p:sldId id="910" r:id="rId13"/>
    <p:sldId id="915" r:id="rId14"/>
    <p:sldId id="912" r:id="rId15"/>
    <p:sldId id="929" r:id="rId16"/>
    <p:sldId id="281" r:id="rId1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中度样式 4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浅色样式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90" autoAdjust="0"/>
    <p:restoredTop sz="86022" autoAdjust="0"/>
  </p:normalViewPr>
  <p:slideViewPr>
    <p:cSldViewPr>
      <p:cViewPr varScale="1">
        <p:scale>
          <a:sx n="107" d="100"/>
          <a:sy n="107" d="100"/>
        </p:scale>
        <p:origin x="936" y="91"/>
      </p:cViewPr>
      <p:guideLst>
        <p:guide orient="horz" pos="2160"/>
        <p:guide pos="3840"/>
      </p:guideLst>
    </p:cSldViewPr>
  </p:slideViewPr>
  <p:notesTextViewPr>
    <p:cViewPr>
      <p:scale>
        <a:sx n="1" d="1"/>
        <a:sy n="1" d="1"/>
      </p:scale>
      <p:origin x="0" y="0"/>
    </p:cViewPr>
  </p:notesTextViewPr>
  <p:sorterViewPr>
    <p:cViewPr>
      <p:scale>
        <a:sx n="100" d="100"/>
        <a:sy n="100" d="100"/>
      </p:scale>
      <p:origin x="0" y="16332"/>
    </p:cViewPr>
  </p:sorterViewPr>
  <p:notesViewPr>
    <p:cSldViewPr>
      <p:cViewPr varScale="1">
        <p:scale>
          <a:sx n="51" d="100"/>
          <a:sy n="51" d="100"/>
        </p:scale>
        <p:origin x="-2178"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F9E7C98-2EE6-484D-85DD-B02296A9504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zh-CN" altLang="en-US"/>
        </a:p>
      </dgm:t>
    </dgm:pt>
    <dgm:pt modelId="{385BEFB6-F75C-4A31-83AD-1A57225DB45D}">
      <dgm:prSet phldrT="[文本]"/>
      <dgm:spPr/>
      <dgm:t>
        <a:bodyPr/>
        <a:lstStyle/>
        <a:p>
          <a:r>
            <a:rPr lang="en-US" altLang="zh-CN" b="1" dirty="0">
              <a:ln w="0"/>
              <a:solidFill>
                <a:schemeClr val="bg1"/>
              </a:solidFill>
            </a:rPr>
            <a:t>1 </a:t>
          </a:r>
          <a:r>
            <a:rPr lang="zh-CN" altLang="en-US" b="1" dirty="0">
              <a:ln w="0"/>
              <a:solidFill>
                <a:schemeClr val="bg1"/>
              </a:solidFill>
            </a:rPr>
            <a:t>离子液体湿法氧化脱硫技术的发展机遇</a:t>
          </a:r>
          <a:endParaRPr lang="zh-CN" altLang="en-US" dirty="0">
            <a:solidFill>
              <a:schemeClr val="bg1"/>
            </a:solidFill>
          </a:endParaRPr>
        </a:p>
      </dgm:t>
    </dgm:pt>
    <dgm:pt modelId="{4068AE3C-6DF8-4523-98E0-48B3243D4E91}" type="parTrans" cxnId="{88D25303-DD32-465E-99F2-C5E1951BB931}">
      <dgm:prSet/>
      <dgm:spPr/>
      <dgm:t>
        <a:bodyPr/>
        <a:lstStyle/>
        <a:p>
          <a:endParaRPr lang="zh-CN" altLang="en-US"/>
        </a:p>
      </dgm:t>
    </dgm:pt>
    <dgm:pt modelId="{ACEE6DA8-A514-4965-BDE9-035250B55D6C}" type="sibTrans" cxnId="{88D25303-DD32-465E-99F2-C5E1951BB931}">
      <dgm:prSet/>
      <dgm:spPr/>
      <dgm:t>
        <a:bodyPr/>
        <a:lstStyle/>
        <a:p>
          <a:endParaRPr lang="zh-CN" altLang="en-US"/>
        </a:p>
      </dgm:t>
    </dgm:pt>
    <dgm:pt modelId="{A091171F-5751-46EC-B46C-604EBE6EDE41}">
      <dgm:prSet phldrT="[文本]"/>
      <dgm:spPr/>
      <dgm:t>
        <a:bodyPr/>
        <a:lstStyle/>
        <a:p>
          <a:r>
            <a:rPr lang="zh-CN" altLang="en-US" b="1" cap="none" spc="0" dirty="0">
              <a:ln w="0"/>
              <a:solidFill>
                <a:schemeClr val="tx1"/>
              </a:solidFill>
            </a:rPr>
            <a:t>传统水相湿式氧化脱硫的</a:t>
          </a:r>
          <a:r>
            <a:rPr lang="zh-CN" altLang="en-US" b="1" cap="none" spc="0" dirty="0">
              <a:ln w="0"/>
              <a:solidFill>
                <a:srgbClr val="FF0000"/>
              </a:solidFill>
            </a:rPr>
            <a:t>局限性</a:t>
          </a:r>
          <a:endParaRPr lang="zh-CN" altLang="en-US" dirty="0">
            <a:solidFill>
              <a:srgbClr val="FF0000"/>
            </a:solidFill>
          </a:endParaRPr>
        </a:p>
      </dgm:t>
    </dgm:pt>
    <dgm:pt modelId="{7EC18F62-A7F3-41C6-964D-113F9315BA74}" type="parTrans" cxnId="{D43A75E7-B5C5-4EDE-8554-A6C7C55692FF}">
      <dgm:prSet/>
      <dgm:spPr/>
      <dgm:t>
        <a:bodyPr/>
        <a:lstStyle/>
        <a:p>
          <a:endParaRPr lang="zh-CN" altLang="en-US"/>
        </a:p>
      </dgm:t>
    </dgm:pt>
    <dgm:pt modelId="{A3648F70-5ED8-4A2A-832A-447AB9D99212}" type="sibTrans" cxnId="{D43A75E7-B5C5-4EDE-8554-A6C7C55692FF}">
      <dgm:prSet/>
      <dgm:spPr/>
      <dgm:t>
        <a:bodyPr/>
        <a:lstStyle/>
        <a:p>
          <a:endParaRPr lang="zh-CN" altLang="en-US"/>
        </a:p>
      </dgm:t>
    </dgm:pt>
    <dgm:pt modelId="{C6222B28-180B-4C61-AD09-81949B36D323}">
      <dgm:prSet phldrT="[文本]"/>
      <dgm:spPr/>
      <dgm:t>
        <a:bodyPr/>
        <a:lstStyle/>
        <a:p>
          <a:r>
            <a:rPr lang="en-US" altLang="zh-CN" dirty="0">
              <a:effectLst/>
              <a:latin typeface="Times New Roman" panose="02020603050405020304" pitchFamily="18" charset="0"/>
              <a:ea typeface="仿宋_GB2312"/>
            </a:rPr>
            <a:t>2  </a:t>
          </a:r>
          <a:r>
            <a:rPr lang="zh-CN" altLang="zh-CN" dirty="0">
              <a:effectLst/>
              <a:latin typeface="Times New Roman" panose="02020603050405020304" pitchFamily="18" charset="0"/>
              <a:ea typeface="仿宋_GB2312"/>
            </a:rPr>
            <a:t>金属基离子液体湿法氧化脱硫</a:t>
          </a:r>
          <a:r>
            <a:rPr lang="zh-CN" altLang="zh-CN" b="1" dirty="0">
              <a:solidFill>
                <a:srgbClr val="FF0000"/>
              </a:solidFill>
              <a:effectLst/>
              <a:latin typeface="Times New Roman" panose="02020603050405020304" pitchFamily="18" charset="0"/>
              <a:ea typeface="仿宋_GB2312"/>
            </a:rPr>
            <a:t>工艺</a:t>
          </a:r>
          <a:r>
            <a:rPr lang="zh-CN" altLang="zh-CN" dirty="0">
              <a:effectLst/>
              <a:latin typeface="Times New Roman" panose="02020603050405020304" pitchFamily="18" charset="0"/>
              <a:ea typeface="仿宋_GB2312"/>
            </a:rPr>
            <a:t>的发展</a:t>
          </a:r>
          <a:endParaRPr lang="zh-CN" altLang="en-US" dirty="0"/>
        </a:p>
      </dgm:t>
    </dgm:pt>
    <dgm:pt modelId="{DE517B2C-BC2C-4BE4-8162-8A40D1E131EC}" type="parTrans" cxnId="{358200AB-18C5-4533-B4B9-83726D3C7FC7}">
      <dgm:prSet/>
      <dgm:spPr/>
      <dgm:t>
        <a:bodyPr/>
        <a:lstStyle/>
        <a:p>
          <a:endParaRPr lang="zh-CN" altLang="en-US"/>
        </a:p>
      </dgm:t>
    </dgm:pt>
    <dgm:pt modelId="{A16376C1-BBB0-497D-9D99-962F585564D4}" type="sibTrans" cxnId="{358200AB-18C5-4533-B4B9-83726D3C7FC7}">
      <dgm:prSet/>
      <dgm:spPr/>
      <dgm:t>
        <a:bodyPr/>
        <a:lstStyle/>
        <a:p>
          <a:endParaRPr lang="zh-CN" altLang="en-US"/>
        </a:p>
      </dgm:t>
    </dgm:pt>
    <dgm:pt modelId="{975B7E19-2193-4D7D-B515-55F7FEBFC864}">
      <dgm:prSet phldrT="[文本]"/>
      <dgm:spPr/>
      <dgm:t>
        <a:bodyPr/>
        <a:lstStyle/>
        <a:p>
          <a:r>
            <a:rPr lang="en-US" altLang="zh-CN" b="1" dirty="0">
              <a:effectLst/>
              <a:latin typeface="Times New Roman" panose="02020603050405020304" pitchFamily="18" charset="0"/>
              <a:ea typeface="宋体" panose="02010600030101010101" pitchFamily="2" charset="-122"/>
            </a:rPr>
            <a:t>2.1</a:t>
          </a:r>
          <a:r>
            <a:rPr lang="zh-CN" altLang="zh-CN" b="1" dirty="0">
              <a:solidFill>
                <a:srgbClr val="FF0000"/>
              </a:solidFill>
              <a:effectLst/>
              <a:latin typeface="Times New Roman" panose="02020603050405020304" pitchFamily="18" charset="0"/>
              <a:ea typeface="宋体" panose="02010600030101010101" pitchFamily="2" charset="-122"/>
            </a:rPr>
            <a:t>氧化脱硫</a:t>
          </a:r>
          <a:r>
            <a:rPr lang="zh-CN" altLang="zh-CN" b="1" dirty="0">
              <a:effectLst/>
              <a:latin typeface="Times New Roman" panose="02020603050405020304" pitchFamily="18" charset="0"/>
              <a:ea typeface="宋体" panose="02010600030101010101" pitchFamily="2" charset="-122"/>
            </a:rPr>
            <a:t>反应与外场强化</a:t>
          </a:r>
          <a:endParaRPr lang="zh-CN" altLang="en-US" dirty="0"/>
        </a:p>
      </dgm:t>
    </dgm:pt>
    <dgm:pt modelId="{11B71909-03B4-4C33-AB1A-E5EDD5EFFDF3}" type="parTrans" cxnId="{BCFF9F83-F5C6-41EC-AAA9-2E87121407C3}">
      <dgm:prSet/>
      <dgm:spPr/>
      <dgm:t>
        <a:bodyPr/>
        <a:lstStyle/>
        <a:p>
          <a:endParaRPr lang="zh-CN" altLang="en-US"/>
        </a:p>
      </dgm:t>
    </dgm:pt>
    <dgm:pt modelId="{B23EB44B-802F-4542-83E9-E08806202B46}" type="sibTrans" cxnId="{BCFF9F83-F5C6-41EC-AAA9-2E87121407C3}">
      <dgm:prSet/>
      <dgm:spPr/>
      <dgm:t>
        <a:bodyPr/>
        <a:lstStyle/>
        <a:p>
          <a:endParaRPr lang="zh-CN" altLang="en-US"/>
        </a:p>
      </dgm:t>
    </dgm:pt>
    <dgm:pt modelId="{80D3F6B3-7CBA-4537-9A18-DDA9BC938322}">
      <dgm:prSet phldrT="[文本]"/>
      <dgm:spPr/>
      <dgm:t>
        <a:bodyPr/>
        <a:lstStyle/>
        <a:p>
          <a:r>
            <a:rPr lang="zh-CN" altLang="zh-CN" b="1" dirty="0">
              <a:solidFill>
                <a:schemeClr val="tx1"/>
              </a:solidFill>
              <a:effectLst/>
              <a:latin typeface="Times New Roman" panose="02020603050405020304" pitchFamily="18" charset="0"/>
              <a:ea typeface="宋体" panose="02010600030101010101" pitchFamily="2" charset="-122"/>
            </a:rPr>
            <a:t>非水相湿法氧化脱硫的</a:t>
          </a:r>
          <a:r>
            <a:rPr lang="zh-CN" altLang="zh-CN" b="1" dirty="0">
              <a:solidFill>
                <a:srgbClr val="FF0000"/>
              </a:solidFill>
              <a:effectLst/>
              <a:latin typeface="Times New Roman" panose="02020603050405020304" pitchFamily="18" charset="0"/>
              <a:ea typeface="宋体" panose="02010600030101010101" pitchFamily="2" charset="-122"/>
            </a:rPr>
            <a:t>机遇</a:t>
          </a:r>
          <a:endParaRPr lang="zh-CN" altLang="en-US" dirty="0">
            <a:solidFill>
              <a:srgbClr val="FF0000"/>
            </a:solidFill>
          </a:endParaRPr>
        </a:p>
      </dgm:t>
    </dgm:pt>
    <dgm:pt modelId="{80467485-1DB2-4A41-8417-659AB341B264}" type="parTrans" cxnId="{2AE9AB02-9FBC-44FF-957A-20219D733CF1}">
      <dgm:prSet/>
      <dgm:spPr/>
      <dgm:t>
        <a:bodyPr/>
        <a:lstStyle/>
        <a:p>
          <a:endParaRPr lang="zh-CN" altLang="en-US"/>
        </a:p>
      </dgm:t>
    </dgm:pt>
    <dgm:pt modelId="{9826D0D8-E6A2-4240-AA50-BAF4DA8E4E2A}" type="sibTrans" cxnId="{2AE9AB02-9FBC-44FF-957A-20219D733CF1}">
      <dgm:prSet/>
      <dgm:spPr/>
      <dgm:t>
        <a:bodyPr/>
        <a:lstStyle/>
        <a:p>
          <a:endParaRPr lang="zh-CN" altLang="en-US"/>
        </a:p>
      </dgm:t>
    </dgm:pt>
    <dgm:pt modelId="{31BE37FA-A33E-4529-A7CB-C1C3D233156C}">
      <dgm:prSet phldrT="[文本]"/>
      <dgm:spPr/>
      <dgm:t>
        <a:bodyPr/>
        <a:lstStyle/>
        <a:p>
          <a:r>
            <a:rPr lang="en-US" altLang="zh-CN" dirty="0">
              <a:effectLst/>
              <a:latin typeface="Times New Roman" panose="02020603050405020304" pitchFamily="18" charset="0"/>
              <a:ea typeface="宋体" panose="02010600030101010101" pitchFamily="2" charset="-122"/>
            </a:rPr>
            <a:t>2.1.1  </a:t>
          </a:r>
          <a:r>
            <a:rPr lang="zh-CN" altLang="zh-CN" dirty="0">
              <a:effectLst/>
              <a:latin typeface="Times New Roman" panose="02020603050405020304" pitchFamily="18" charset="0"/>
              <a:ea typeface="楷体_GB2312"/>
              <a:cs typeface="Times New Roman" panose="02020603050405020304" pitchFamily="18" charset="0"/>
            </a:rPr>
            <a:t>溶剂对铁基离子液体脱硫过程的影响</a:t>
          </a:r>
          <a:endParaRPr lang="zh-CN" altLang="en-US" dirty="0"/>
        </a:p>
      </dgm:t>
    </dgm:pt>
    <dgm:pt modelId="{66E7E8D3-66FC-4E04-8C63-34DD8614741E}" type="parTrans" cxnId="{25853F4F-9B0E-4956-97BA-F99253789325}">
      <dgm:prSet/>
      <dgm:spPr/>
      <dgm:t>
        <a:bodyPr/>
        <a:lstStyle/>
        <a:p>
          <a:endParaRPr lang="zh-CN" altLang="en-US"/>
        </a:p>
      </dgm:t>
    </dgm:pt>
    <dgm:pt modelId="{6F8EB39A-0F18-4FA4-83D7-ABA2230C2D98}" type="sibTrans" cxnId="{25853F4F-9B0E-4956-97BA-F99253789325}">
      <dgm:prSet/>
      <dgm:spPr/>
      <dgm:t>
        <a:bodyPr/>
        <a:lstStyle/>
        <a:p>
          <a:endParaRPr lang="zh-CN" altLang="en-US"/>
        </a:p>
      </dgm:t>
    </dgm:pt>
    <dgm:pt modelId="{EFBC1F28-93BA-4F5D-8853-878793DADA35}">
      <dgm:prSet phldrT="[文本]"/>
      <dgm:spPr/>
      <dgm:t>
        <a:bodyPr/>
        <a:lstStyle/>
        <a:p>
          <a:r>
            <a:rPr lang="en-US" altLang="zh-CN" b="1" dirty="0">
              <a:solidFill>
                <a:srgbClr val="000000"/>
              </a:solidFill>
              <a:effectLst/>
              <a:latin typeface="Times New Roman" panose="02020603050405020304" pitchFamily="18" charset="0"/>
              <a:ea typeface="宋体" panose="02010600030101010101" pitchFamily="2" charset="-122"/>
            </a:rPr>
            <a:t>2.2</a:t>
          </a:r>
          <a:r>
            <a:rPr lang="zh-CN" altLang="zh-CN" b="1" dirty="0">
              <a:solidFill>
                <a:srgbClr val="000000"/>
              </a:solidFill>
              <a:effectLst/>
              <a:latin typeface="Times New Roman" panose="02020603050405020304" pitchFamily="18" charset="0"/>
              <a:ea typeface="宋体" panose="02010600030101010101" pitchFamily="2" charset="-122"/>
            </a:rPr>
            <a:t>脱硫</a:t>
          </a:r>
          <a:r>
            <a:rPr lang="zh-CN" altLang="zh-CN" b="1" dirty="0">
              <a:solidFill>
                <a:srgbClr val="FF0000"/>
              </a:solidFill>
              <a:effectLst/>
              <a:latin typeface="Times New Roman" panose="02020603050405020304" pitchFamily="18" charset="0"/>
              <a:ea typeface="宋体" panose="02010600030101010101" pitchFamily="2" charset="-122"/>
            </a:rPr>
            <a:t>再生</a:t>
          </a:r>
          <a:r>
            <a:rPr lang="zh-CN" altLang="zh-CN" b="1" dirty="0">
              <a:solidFill>
                <a:srgbClr val="000000"/>
              </a:solidFill>
              <a:effectLst/>
              <a:latin typeface="Times New Roman" panose="02020603050405020304" pitchFamily="18" charset="0"/>
              <a:ea typeface="宋体" panose="02010600030101010101" pitchFamily="2" charset="-122"/>
            </a:rPr>
            <a:t>反应</a:t>
          </a:r>
          <a:endParaRPr lang="zh-CN" altLang="en-US" dirty="0"/>
        </a:p>
      </dgm:t>
    </dgm:pt>
    <dgm:pt modelId="{5EBDFF97-356E-47C6-A032-F9FEFA656774}" type="parTrans" cxnId="{1B682F27-05D3-4799-9B7D-37860D338C60}">
      <dgm:prSet/>
      <dgm:spPr/>
      <dgm:t>
        <a:bodyPr/>
        <a:lstStyle/>
        <a:p>
          <a:endParaRPr lang="zh-CN" altLang="en-US"/>
        </a:p>
      </dgm:t>
    </dgm:pt>
    <dgm:pt modelId="{80AC6786-C038-4B3F-AF9C-7C24DC3E911B}" type="sibTrans" cxnId="{1B682F27-05D3-4799-9B7D-37860D338C60}">
      <dgm:prSet/>
      <dgm:spPr/>
      <dgm:t>
        <a:bodyPr/>
        <a:lstStyle/>
        <a:p>
          <a:endParaRPr lang="zh-CN" altLang="en-US"/>
        </a:p>
      </dgm:t>
    </dgm:pt>
    <dgm:pt modelId="{83DEDA2E-9336-4D30-B993-D41D8B29F204}">
      <dgm:prSet phldrT="[文本]"/>
      <dgm:spPr/>
      <dgm:t>
        <a:bodyPr/>
        <a:lstStyle/>
        <a:p>
          <a:r>
            <a:rPr lang="en-US" altLang="zh-CN" dirty="0">
              <a:effectLst/>
              <a:latin typeface="Times New Roman" panose="02020603050405020304" pitchFamily="18" charset="0"/>
              <a:ea typeface="宋体" panose="02010600030101010101" pitchFamily="2" charset="-122"/>
            </a:rPr>
            <a:t>2.1.2  </a:t>
          </a:r>
          <a:r>
            <a:rPr lang="zh-CN" altLang="zh-CN" dirty="0">
              <a:effectLst/>
              <a:latin typeface="Times New Roman" panose="02020603050405020304" pitchFamily="18" charset="0"/>
              <a:ea typeface="楷体_GB2312"/>
              <a:cs typeface="Times New Roman" panose="02020603050405020304" pitchFamily="18" charset="0"/>
            </a:rPr>
            <a:t>水对铁基离子液体脱硫过程的影响</a:t>
          </a:r>
          <a:endParaRPr lang="zh-CN" altLang="en-US" dirty="0"/>
        </a:p>
      </dgm:t>
    </dgm:pt>
    <dgm:pt modelId="{34C1375B-9D70-4F16-9BF2-B1883EEEA818}" type="parTrans" cxnId="{56C19375-E136-44B6-9F01-3869ED65B983}">
      <dgm:prSet/>
      <dgm:spPr/>
      <dgm:t>
        <a:bodyPr/>
        <a:lstStyle/>
        <a:p>
          <a:endParaRPr lang="zh-CN" altLang="en-US"/>
        </a:p>
      </dgm:t>
    </dgm:pt>
    <dgm:pt modelId="{EF951BFA-073B-4C74-883C-7C58C9F0DAB5}" type="sibTrans" cxnId="{56C19375-E136-44B6-9F01-3869ED65B983}">
      <dgm:prSet/>
      <dgm:spPr/>
      <dgm:t>
        <a:bodyPr/>
        <a:lstStyle/>
        <a:p>
          <a:endParaRPr lang="zh-CN" altLang="en-US"/>
        </a:p>
      </dgm:t>
    </dgm:pt>
    <dgm:pt modelId="{90841614-25E5-4293-9D74-0F384D5E42AA}">
      <dgm:prSet phldrT="[文本]"/>
      <dgm:spPr/>
      <dgm:t>
        <a:bodyPr/>
        <a:lstStyle/>
        <a:p>
          <a:r>
            <a:rPr lang="en-US" altLang="zh-CN" dirty="0">
              <a:effectLst/>
              <a:latin typeface="Times New Roman" panose="02020603050405020304" pitchFamily="18" charset="0"/>
              <a:ea typeface="宋体" panose="02010600030101010101" pitchFamily="2" charset="-122"/>
            </a:rPr>
            <a:t>2.1.3  </a:t>
          </a:r>
          <a:r>
            <a:rPr lang="zh-CN" altLang="zh-CN" dirty="0">
              <a:effectLst/>
              <a:latin typeface="Times New Roman" panose="02020603050405020304" pitchFamily="18" charset="0"/>
              <a:ea typeface="楷体_GB2312"/>
              <a:cs typeface="Times New Roman" panose="02020603050405020304" pitchFamily="18" charset="0"/>
            </a:rPr>
            <a:t>多金属离子协同作用对铁基离子液体脱硫</a:t>
          </a:r>
          <a:endParaRPr lang="zh-CN" altLang="en-US" dirty="0"/>
        </a:p>
      </dgm:t>
    </dgm:pt>
    <dgm:pt modelId="{1D7603F1-4169-4AF2-958D-7A5CC40EE3BA}" type="parTrans" cxnId="{63641861-8992-4EC9-98D2-BCC25F8E7AF6}">
      <dgm:prSet/>
      <dgm:spPr/>
      <dgm:t>
        <a:bodyPr/>
        <a:lstStyle/>
        <a:p>
          <a:endParaRPr lang="zh-CN" altLang="en-US"/>
        </a:p>
      </dgm:t>
    </dgm:pt>
    <dgm:pt modelId="{B001F658-5990-4766-B7CF-7060EFECE1CD}" type="sibTrans" cxnId="{63641861-8992-4EC9-98D2-BCC25F8E7AF6}">
      <dgm:prSet/>
      <dgm:spPr/>
      <dgm:t>
        <a:bodyPr/>
        <a:lstStyle/>
        <a:p>
          <a:endParaRPr lang="zh-CN" altLang="en-US"/>
        </a:p>
      </dgm:t>
    </dgm:pt>
    <dgm:pt modelId="{81D03B81-23B2-41EB-B531-91F066E53989}">
      <dgm:prSet phldrT="[文本]"/>
      <dgm:spPr/>
      <dgm:t>
        <a:bodyPr/>
        <a:lstStyle/>
        <a:p>
          <a:r>
            <a:rPr lang="en-US" altLang="zh-CN" dirty="0">
              <a:effectLst/>
              <a:latin typeface="Times New Roman" panose="02020603050405020304" pitchFamily="18" charset="0"/>
              <a:ea typeface="宋体" panose="02010600030101010101" pitchFamily="2" charset="-122"/>
            </a:rPr>
            <a:t>2.1.4  </a:t>
          </a:r>
          <a:r>
            <a:rPr lang="en-US" altLang="zh-CN" dirty="0">
              <a:effectLst/>
              <a:latin typeface="Times New Roman" panose="02020603050405020304" pitchFamily="18" charset="0"/>
              <a:ea typeface="楷体_GB2312"/>
            </a:rPr>
            <a:t>B-L</a:t>
          </a:r>
          <a:r>
            <a:rPr lang="zh-CN" altLang="zh-CN" dirty="0">
              <a:effectLst/>
              <a:latin typeface="Times New Roman" panose="02020603050405020304" pitchFamily="18" charset="0"/>
              <a:ea typeface="楷体_GB2312"/>
              <a:cs typeface="Times New Roman" panose="02020603050405020304" pitchFamily="18" charset="0"/>
            </a:rPr>
            <a:t>酸性对铁基离子液体脱硫过程的影响</a:t>
          </a:r>
          <a:endParaRPr lang="zh-CN" altLang="en-US" dirty="0"/>
        </a:p>
      </dgm:t>
    </dgm:pt>
    <dgm:pt modelId="{1401F6DD-C178-4A96-B5D4-3F7EA9211DDF}" type="parTrans" cxnId="{36B66809-D851-45C2-87BB-01E53150F219}">
      <dgm:prSet/>
      <dgm:spPr/>
      <dgm:t>
        <a:bodyPr/>
        <a:lstStyle/>
        <a:p>
          <a:endParaRPr lang="zh-CN" altLang="en-US"/>
        </a:p>
      </dgm:t>
    </dgm:pt>
    <dgm:pt modelId="{C55D27DE-875B-47F7-824A-E965772FC4E9}" type="sibTrans" cxnId="{36B66809-D851-45C2-87BB-01E53150F219}">
      <dgm:prSet/>
      <dgm:spPr/>
      <dgm:t>
        <a:bodyPr/>
        <a:lstStyle/>
        <a:p>
          <a:endParaRPr lang="zh-CN" altLang="en-US"/>
        </a:p>
      </dgm:t>
    </dgm:pt>
    <dgm:pt modelId="{19581588-7360-4BB6-8050-9ED8D26C0ADD}">
      <dgm:prSet phldrT="[文本]"/>
      <dgm:spPr/>
      <dgm:t>
        <a:bodyPr/>
        <a:lstStyle/>
        <a:p>
          <a:r>
            <a:rPr lang="en-US" altLang="zh-CN" dirty="0">
              <a:effectLst/>
              <a:latin typeface="Times New Roman" panose="02020603050405020304" pitchFamily="18" charset="0"/>
              <a:ea typeface="宋体" panose="02010600030101010101" pitchFamily="2" charset="-122"/>
            </a:rPr>
            <a:t>2.1.5  </a:t>
          </a:r>
          <a:r>
            <a:rPr lang="zh-CN" altLang="zh-CN" dirty="0">
              <a:effectLst/>
              <a:latin typeface="Times New Roman" panose="02020603050405020304" pitchFamily="18" charset="0"/>
              <a:ea typeface="楷体_GB2312"/>
              <a:cs typeface="Times New Roman" panose="02020603050405020304" pitchFamily="18" charset="0"/>
            </a:rPr>
            <a:t>温度对铁基离子液体脱硫过程的影响</a:t>
          </a:r>
          <a:endParaRPr lang="zh-CN" altLang="en-US" dirty="0"/>
        </a:p>
      </dgm:t>
    </dgm:pt>
    <dgm:pt modelId="{C5AFCB35-23B0-46C8-9F5D-D99FD8ACC7E5}" type="parTrans" cxnId="{5B7D894A-FAF8-485F-97F8-778A730D2776}">
      <dgm:prSet/>
      <dgm:spPr/>
      <dgm:t>
        <a:bodyPr/>
        <a:lstStyle/>
        <a:p>
          <a:endParaRPr lang="zh-CN" altLang="en-US"/>
        </a:p>
      </dgm:t>
    </dgm:pt>
    <dgm:pt modelId="{9E6FF66A-6EF6-4606-9649-636D01FD916F}" type="sibTrans" cxnId="{5B7D894A-FAF8-485F-97F8-778A730D2776}">
      <dgm:prSet/>
      <dgm:spPr/>
      <dgm:t>
        <a:bodyPr/>
        <a:lstStyle/>
        <a:p>
          <a:endParaRPr lang="zh-CN" altLang="en-US"/>
        </a:p>
      </dgm:t>
    </dgm:pt>
    <dgm:pt modelId="{BD1EC481-F954-4B90-AFC1-97D6AF3BE78C}">
      <dgm:prSet phldrT="[文本]"/>
      <dgm:spPr/>
      <dgm:t>
        <a:bodyPr/>
        <a:lstStyle/>
        <a:p>
          <a:r>
            <a:rPr lang="en-US" altLang="zh-CN" dirty="0">
              <a:effectLst/>
              <a:latin typeface="Times New Roman" panose="02020603050405020304" pitchFamily="18" charset="0"/>
              <a:ea typeface="宋体" panose="02010600030101010101" pitchFamily="2" charset="-122"/>
            </a:rPr>
            <a:t>2.1.6  </a:t>
          </a:r>
          <a:r>
            <a:rPr lang="zh-CN" altLang="zh-CN" dirty="0">
              <a:effectLst/>
              <a:latin typeface="Times New Roman" panose="02020603050405020304" pitchFamily="18" charset="0"/>
              <a:ea typeface="楷体_GB2312"/>
              <a:cs typeface="Times New Roman" panose="02020603050405020304" pitchFamily="18" charset="0"/>
            </a:rPr>
            <a:t>压力对铁基离子液体脱硫过程的影响</a:t>
          </a:r>
          <a:endParaRPr lang="zh-CN" altLang="en-US" dirty="0"/>
        </a:p>
      </dgm:t>
    </dgm:pt>
    <dgm:pt modelId="{E1E13052-6FCE-426A-8BD6-E2EF9EAC163B}" type="parTrans" cxnId="{1E0BCC79-768A-4E6D-8E87-6E562313587C}">
      <dgm:prSet/>
      <dgm:spPr/>
      <dgm:t>
        <a:bodyPr/>
        <a:lstStyle/>
        <a:p>
          <a:endParaRPr lang="zh-CN" altLang="en-US"/>
        </a:p>
      </dgm:t>
    </dgm:pt>
    <dgm:pt modelId="{58D07973-F621-478C-96F8-F571F098108B}" type="sibTrans" cxnId="{1E0BCC79-768A-4E6D-8E87-6E562313587C}">
      <dgm:prSet/>
      <dgm:spPr/>
      <dgm:t>
        <a:bodyPr/>
        <a:lstStyle/>
        <a:p>
          <a:endParaRPr lang="zh-CN" altLang="en-US"/>
        </a:p>
      </dgm:t>
    </dgm:pt>
    <dgm:pt modelId="{1675C436-9F96-4B90-894F-3B1135D61F70}">
      <dgm:prSet phldrT="[文本]"/>
      <dgm:spPr/>
      <dgm:t>
        <a:bodyPr/>
        <a:lstStyle/>
        <a:p>
          <a:r>
            <a:rPr lang="en-US" altLang="zh-CN" dirty="0">
              <a:effectLst/>
              <a:latin typeface="Times New Roman" panose="02020603050405020304" pitchFamily="18" charset="0"/>
              <a:ea typeface="宋体" panose="02010600030101010101" pitchFamily="2" charset="-122"/>
            </a:rPr>
            <a:t>2.1.7  </a:t>
          </a:r>
          <a:r>
            <a:rPr lang="zh-CN" altLang="zh-CN" dirty="0">
              <a:effectLst/>
              <a:latin typeface="Times New Roman" panose="02020603050405020304" pitchFamily="18" charset="0"/>
              <a:ea typeface="楷体_GB2312"/>
              <a:cs typeface="Times New Roman" panose="02020603050405020304" pitchFamily="18" charset="0"/>
            </a:rPr>
            <a:t>反应器类型对铁基离子液体脱硫过程的影响</a:t>
          </a:r>
          <a:endParaRPr lang="zh-CN" altLang="en-US" dirty="0"/>
        </a:p>
      </dgm:t>
    </dgm:pt>
    <dgm:pt modelId="{7BBCBA72-C5F3-4C20-BF6B-874DFEEA8EBD}" type="parTrans" cxnId="{2219267A-C692-4D3E-BED8-C9C78D24B606}">
      <dgm:prSet/>
      <dgm:spPr/>
      <dgm:t>
        <a:bodyPr/>
        <a:lstStyle/>
        <a:p>
          <a:endParaRPr lang="zh-CN" altLang="en-US"/>
        </a:p>
      </dgm:t>
    </dgm:pt>
    <dgm:pt modelId="{33DE7C5D-BAA2-4A86-91C1-FC59CD2446F5}" type="sibTrans" cxnId="{2219267A-C692-4D3E-BED8-C9C78D24B606}">
      <dgm:prSet/>
      <dgm:spPr/>
      <dgm:t>
        <a:bodyPr/>
        <a:lstStyle/>
        <a:p>
          <a:endParaRPr lang="zh-CN" altLang="en-US"/>
        </a:p>
      </dgm:t>
    </dgm:pt>
    <dgm:pt modelId="{AC4F394B-10D9-4151-A4D4-C3385D10F524}">
      <dgm:prSet phldrT="[文本]"/>
      <dgm:spPr/>
      <dgm:t>
        <a:bodyPr/>
        <a:lstStyle/>
        <a:p>
          <a:r>
            <a:rPr lang="en-US" altLang="zh-CN" dirty="0">
              <a:effectLst/>
              <a:latin typeface="Times New Roman" panose="02020603050405020304" pitchFamily="18" charset="0"/>
              <a:ea typeface="宋体" panose="02010600030101010101" pitchFamily="2" charset="-122"/>
            </a:rPr>
            <a:t>2.2.1  </a:t>
          </a:r>
          <a:r>
            <a:rPr lang="zh-CN" altLang="zh-CN" dirty="0">
              <a:effectLst/>
              <a:latin typeface="Times New Roman" panose="02020603050405020304" pitchFamily="18" charset="0"/>
              <a:ea typeface="楷体_GB2312"/>
              <a:cs typeface="Times New Roman" panose="02020603050405020304" pitchFamily="18" charset="0"/>
            </a:rPr>
            <a:t>氧化还原介体对铁基离子液体再生过程的影响</a:t>
          </a:r>
          <a:endParaRPr lang="zh-CN" altLang="en-US" dirty="0"/>
        </a:p>
      </dgm:t>
    </dgm:pt>
    <dgm:pt modelId="{8F7DE88C-0071-43A6-81EA-498DDE655C5D}" type="parTrans" cxnId="{32910F04-A86E-4BBF-83CA-E89325BBC608}">
      <dgm:prSet/>
      <dgm:spPr/>
      <dgm:t>
        <a:bodyPr/>
        <a:lstStyle/>
        <a:p>
          <a:endParaRPr lang="zh-CN" altLang="en-US"/>
        </a:p>
      </dgm:t>
    </dgm:pt>
    <dgm:pt modelId="{F033AB7A-73EA-462D-AC57-92A2AA68CC48}" type="sibTrans" cxnId="{32910F04-A86E-4BBF-83CA-E89325BBC608}">
      <dgm:prSet/>
      <dgm:spPr/>
      <dgm:t>
        <a:bodyPr/>
        <a:lstStyle/>
        <a:p>
          <a:endParaRPr lang="zh-CN" altLang="en-US"/>
        </a:p>
      </dgm:t>
    </dgm:pt>
    <dgm:pt modelId="{FFF7D659-095C-4739-AD1B-2EBEA211C19E}">
      <dgm:prSet phldrT="[文本]"/>
      <dgm:spPr/>
      <dgm:t>
        <a:bodyPr/>
        <a:lstStyle/>
        <a:p>
          <a:r>
            <a:rPr lang="en-US" altLang="zh-CN" dirty="0">
              <a:effectLst/>
              <a:latin typeface="Times New Roman" panose="02020603050405020304" pitchFamily="18" charset="0"/>
              <a:ea typeface="宋体" panose="02010600030101010101" pitchFamily="2" charset="-122"/>
            </a:rPr>
            <a:t>2.2.2  </a:t>
          </a:r>
          <a:r>
            <a:rPr lang="zh-CN" altLang="zh-CN" dirty="0">
              <a:effectLst/>
              <a:latin typeface="Times New Roman" panose="02020603050405020304" pitchFamily="18" charset="0"/>
              <a:ea typeface="楷体_GB2312"/>
              <a:cs typeface="Times New Roman" panose="02020603050405020304" pitchFamily="18" charset="0"/>
            </a:rPr>
            <a:t>电解法对铁基离子液体再生过程的影响</a:t>
          </a:r>
          <a:endParaRPr lang="zh-CN" altLang="en-US" dirty="0"/>
        </a:p>
      </dgm:t>
    </dgm:pt>
    <dgm:pt modelId="{B4E8998B-09CF-4F57-BC40-9813DAB32A67}" type="parTrans" cxnId="{AA1E230F-4ADE-4503-AF06-252CC94DC585}">
      <dgm:prSet/>
      <dgm:spPr/>
      <dgm:t>
        <a:bodyPr/>
        <a:lstStyle/>
        <a:p>
          <a:endParaRPr lang="zh-CN" altLang="en-US"/>
        </a:p>
      </dgm:t>
    </dgm:pt>
    <dgm:pt modelId="{413AF5F2-D90B-467D-9416-54E852130675}" type="sibTrans" cxnId="{AA1E230F-4ADE-4503-AF06-252CC94DC585}">
      <dgm:prSet/>
      <dgm:spPr/>
      <dgm:t>
        <a:bodyPr/>
        <a:lstStyle/>
        <a:p>
          <a:endParaRPr lang="zh-CN" altLang="en-US"/>
        </a:p>
      </dgm:t>
    </dgm:pt>
    <dgm:pt modelId="{4DB0EC22-FA54-4E7F-80DD-E1CD244FEFAB}">
      <dgm:prSet phldrT="[文本]"/>
      <dgm:spPr/>
      <dgm:t>
        <a:bodyPr/>
        <a:lstStyle/>
        <a:p>
          <a:r>
            <a:rPr lang="en-US" altLang="zh-CN" dirty="0">
              <a:effectLst/>
              <a:latin typeface="Times New Roman" panose="02020603050405020304" pitchFamily="18" charset="0"/>
              <a:ea typeface="宋体" panose="02010600030101010101" pitchFamily="2" charset="-122"/>
            </a:rPr>
            <a:t>2.2.3  </a:t>
          </a:r>
          <a:r>
            <a:rPr lang="zh-CN" altLang="zh-CN" dirty="0">
              <a:effectLst/>
              <a:latin typeface="Times New Roman" panose="02020603050405020304" pitchFamily="18" charset="0"/>
              <a:ea typeface="楷体_GB2312"/>
              <a:cs typeface="Times New Roman" panose="02020603050405020304" pitchFamily="18" charset="0"/>
            </a:rPr>
            <a:t>曝气方式对铁基离子液体再生过程的影响</a:t>
          </a:r>
          <a:endParaRPr lang="zh-CN" altLang="en-US" dirty="0"/>
        </a:p>
      </dgm:t>
    </dgm:pt>
    <dgm:pt modelId="{9447B737-8B4A-414C-8EDF-03E32BA9F538}" type="parTrans" cxnId="{14B19013-ECCF-4424-8B83-026337517264}">
      <dgm:prSet/>
      <dgm:spPr/>
      <dgm:t>
        <a:bodyPr/>
        <a:lstStyle/>
        <a:p>
          <a:endParaRPr lang="zh-CN" altLang="en-US"/>
        </a:p>
      </dgm:t>
    </dgm:pt>
    <dgm:pt modelId="{4D87D8DB-6F89-424B-AD05-49B0212CD947}" type="sibTrans" cxnId="{14B19013-ECCF-4424-8B83-026337517264}">
      <dgm:prSet/>
      <dgm:spPr/>
      <dgm:t>
        <a:bodyPr/>
        <a:lstStyle/>
        <a:p>
          <a:endParaRPr lang="zh-CN" altLang="en-US"/>
        </a:p>
      </dgm:t>
    </dgm:pt>
    <dgm:pt modelId="{A0A82FE5-ED8C-45BB-9677-A4663FB1C235}">
      <dgm:prSet phldrT="[文本]"/>
      <dgm:spPr/>
      <dgm:t>
        <a:bodyPr/>
        <a:lstStyle/>
        <a:p>
          <a:r>
            <a:rPr lang="en-US" altLang="zh-CN" b="1" dirty="0">
              <a:effectLst/>
              <a:latin typeface="Times New Roman" panose="02020603050405020304" pitchFamily="18" charset="0"/>
              <a:ea typeface="宋体" panose="02010600030101010101" pitchFamily="2" charset="-122"/>
              <a:cs typeface="Calibri" panose="020F0502020204030204" pitchFamily="34" charset="0"/>
            </a:rPr>
            <a:t>2.3 </a:t>
          </a:r>
          <a:r>
            <a:rPr lang="zh-CN" altLang="zh-CN" b="1" dirty="0">
              <a:effectLst/>
              <a:latin typeface="Times New Roman" panose="02020603050405020304" pitchFamily="18" charset="0"/>
              <a:ea typeface="宋体" panose="02010600030101010101" pitchFamily="2" charset="-122"/>
              <a:cs typeface="Calibri" panose="020F0502020204030204" pitchFamily="34" charset="0"/>
            </a:rPr>
            <a:t>硫磺产物的</a:t>
          </a:r>
          <a:r>
            <a:rPr lang="zh-CN" altLang="zh-CN" b="1" dirty="0">
              <a:solidFill>
                <a:srgbClr val="FF0000"/>
              </a:solidFill>
              <a:effectLst/>
              <a:latin typeface="Times New Roman" panose="02020603050405020304" pitchFamily="18" charset="0"/>
              <a:ea typeface="宋体" panose="02010600030101010101" pitchFamily="2" charset="-122"/>
              <a:cs typeface="Calibri" panose="020F0502020204030204" pitchFamily="34" charset="0"/>
            </a:rPr>
            <a:t>分离与纯化</a:t>
          </a:r>
          <a:endParaRPr lang="zh-CN" altLang="en-US" dirty="0">
            <a:solidFill>
              <a:srgbClr val="FF0000"/>
            </a:solidFill>
          </a:endParaRPr>
        </a:p>
      </dgm:t>
    </dgm:pt>
    <dgm:pt modelId="{29388F48-50BC-456A-8973-6772CF03329E}" type="parTrans" cxnId="{1F44FFD2-6BFA-47BC-90CD-AD37C8255FDB}">
      <dgm:prSet/>
      <dgm:spPr/>
      <dgm:t>
        <a:bodyPr/>
        <a:lstStyle/>
        <a:p>
          <a:endParaRPr lang="zh-CN" altLang="en-US"/>
        </a:p>
      </dgm:t>
    </dgm:pt>
    <dgm:pt modelId="{2FB63C6B-73E1-400D-8184-BC47B84A0CDC}" type="sibTrans" cxnId="{1F44FFD2-6BFA-47BC-90CD-AD37C8255FDB}">
      <dgm:prSet/>
      <dgm:spPr/>
      <dgm:t>
        <a:bodyPr/>
        <a:lstStyle/>
        <a:p>
          <a:endParaRPr lang="zh-CN" altLang="en-US"/>
        </a:p>
      </dgm:t>
    </dgm:pt>
    <dgm:pt modelId="{02941283-C0FB-43D0-88E6-6BAA8CDE0E9D}">
      <dgm:prSet phldrT="[文本]"/>
      <dgm:spPr/>
      <dgm:t>
        <a:bodyPr/>
        <a:lstStyle/>
        <a:p>
          <a:r>
            <a:rPr lang="en-US" altLang="zh-CN" b="1" dirty="0">
              <a:effectLst/>
              <a:latin typeface="Times New Roman" panose="02020603050405020304" pitchFamily="18" charset="0"/>
              <a:ea typeface="宋体" panose="02010600030101010101" pitchFamily="2" charset="-122"/>
              <a:cs typeface="Calibri" panose="020F0502020204030204" pitchFamily="34" charset="0"/>
            </a:rPr>
            <a:t>2.4 </a:t>
          </a:r>
          <a:r>
            <a:rPr lang="zh-CN" altLang="zh-CN" b="1" dirty="0">
              <a:solidFill>
                <a:srgbClr val="FF0000"/>
              </a:solidFill>
              <a:effectLst/>
              <a:latin typeface="Times New Roman" panose="02020603050405020304" pitchFamily="18" charset="0"/>
              <a:ea typeface="宋体" panose="02010600030101010101" pitchFamily="2" charset="-122"/>
              <a:cs typeface="Calibri" panose="020F0502020204030204" pitchFamily="34" charset="0"/>
            </a:rPr>
            <a:t>原料气杂质</a:t>
          </a:r>
          <a:r>
            <a:rPr lang="zh-CN" altLang="zh-CN" b="1" dirty="0">
              <a:effectLst/>
              <a:latin typeface="Times New Roman" panose="02020603050405020304" pitchFamily="18" charset="0"/>
              <a:ea typeface="宋体" panose="02010600030101010101" pitchFamily="2" charset="-122"/>
              <a:cs typeface="Calibri" panose="020F0502020204030204" pitchFamily="34" charset="0"/>
            </a:rPr>
            <a:t>组分影响</a:t>
          </a:r>
          <a:endParaRPr lang="zh-CN" altLang="en-US" dirty="0"/>
        </a:p>
      </dgm:t>
    </dgm:pt>
    <dgm:pt modelId="{FA22B2D0-4DA1-411F-ABBA-FC28F4F16F87}" type="parTrans" cxnId="{1BA3D615-4D8B-4442-A5F5-5A98A588622D}">
      <dgm:prSet/>
      <dgm:spPr/>
      <dgm:t>
        <a:bodyPr/>
        <a:lstStyle/>
        <a:p>
          <a:endParaRPr lang="zh-CN" altLang="en-US"/>
        </a:p>
      </dgm:t>
    </dgm:pt>
    <dgm:pt modelId="{77062841-F53B-4CCB-8924-28356B8C2279}" type="sibTrans" cxnId="{1BA3D615-4D8B-4442-A5F5-5A98A588622D}">
      <dgm:prSet/>
      <dgm:spPr/>
      <dgm:t>
        <a:bodyPr/>
        <a:lstStyle/>
        <a:p>
          <a:endParaRPr lang="zh-CN" altLang="en-US"/>
        </a:p>
      </dgm:t>
    </dgm:pt>
    <dgm:pt modelId="{8D700E33-C32E-4F71-A3EA-0F554AD7BC6D}">
      <dgm:prSet phldrT="[文本]"/>
      <dgm:spPr/>
      <dgm:t>
        <a:bodyPr/>
        <a:lstStyle/>
        <a:p>
          <a:r>
            <a:rPr lang="en-US" altLang="zh-CN" b="1" dirty="0">
              <a:effectLst/>
              <a:latin typeface="Times New Roman" panose="02020603050405020304" pitchFamily="18" charset="0"/>
              <a:ea typeface="宋体" panose="02010600030101010101" pitchFamily="2" charset="-122"/>
              <a:cs typeface="Calibri" panose="020F0502020204030204" pitchFamily="34" charset="0"/>
            </a:rPr>
            <a:t>2.5 </a:t>
          </a:r>
          <a:r>
            <a:rPr lang="zh-CN" altLang="zh-CN" b="1" dirty="0">
              <a:effectLst/>
              <a:latin typeface="Times New Roman" panose="02020603050405020304" pitchFamily="18" charset="0"/>
              <a:ea typeface="宋体" panose="02010600030101010101" pitchFamily="2" charset="-122"/>
              <a:cs typeface="Calibri" panose="020F0502020204030204" pitchFamily="34" charset="0"/>
            </a:rPr>
            <a:t>新型</a:t>
          </a:r>
          <a:r>
            <a:rPr lang="zh-CN" altLang="zh-CN" b="1" dirty="0">
              <a:effectLst/>
              <a:latin typeface="Times New Roman" panose="02020603050405020304" pitchFamily="18" charset="0"/>
              <a:ea typeface="宋体" panose="02010600030101010101" pitchFamily="2" charset="-122"/>
            </a:rPr>
            <a:t>非水相脱硫</a:t>
          </a:r>
          <a:r>
            <a:rPr lang="zh-CN" altLang="zh-CN" b="1" dirty="0">
              <a:solidFill>
                <a:srgbClr val="FF0000"/>
              </a:solidFill>
              <a:effectLst/>
              <a:latin typeface="Times New Roman" panose="02020603050405020304" pitchFamily="18" charset="0"/>
              <a:ea typeface="宋体" panose="02010600030101010101" pitchFamily="2" charset="-122"/>
            </a:rPr>
            <a:t>工艺</a:t>
          </a:r>
          <a:r>
            <a:rPr lang="zh-CN" altLang="zh-CN" b="1" dirty="0">
              <a:effectLst/>
              <a:latin typeface="Times New Roman" panose="02020603050405020304" pitchFamily="18" charset="0"/>
              <a:ea typeface="宋体" panose="02010600030101010101" pitchFamily="2" charset="-122"/>
            </a:rPr>
            <a:t>的构建</a:t>
          </a:r>
          <a:endParaRPr lang="zh-CN" altLang="en-US" dirty="0"/>
        </a:p>
      </dgm:t>
    </dgm:pt>
    <dgm:pt modelId="{97DAC824-E58D-4C9D-B277-4479D4F01083}" type="parTrans" cxnId="{28F103B6-F266-4F64-8FF5-F42C372B7960}">
      <dgm:prSet/>
      <dgm:spPr/>
      <dgm:t>
        <a:bodyPr/>
        <a:lstStyle/>
        <a:p>
          <a:endParaRPr lang="zh-CN" altLang="en-US"/>
        </a:p>
      </dgm:t>
    </dgm:pt>
    <dgm:pt modelId="{4B71FF43-315B-409B-9E32-1BF456A53EAF}" type="sibTrans" cxnId="{28F103B6-F266-4F64-8FF5-F42C372B7960}">
      <dgm:prSet/>
      <dgm:spPr/>
      <dgm:t>
        <a:bodyPr/>
        <a:lstStyle/>
        <a:p>
          <a:endParaRPr lang="zh-CN" altLang="en-US"/>
        </a:p>
      </dgm:t>
    </dgm:pt>
    <dgm:pt modelId="{C1E2B30B-A71A-4513-AFA6-988566BC20A0}" type="pres">
      <dgm:prSet presAssocID="{DF9E7C98-2EE6-484D-85DD-B02296A9504F}" presName="linear" presStyleCnt="0">
        <dgm:presLayoutVars>
          <dgm:dir/>
          <dgm:animLvl val="lvl"/>
          <dgm:resizeHandles val="exact"/>
        </dgm:presLayoutVars>
      </dgm:prSet>
      <dgm:spPr/>
    </dgm:pt>
    <dgm:pt modelId="{089027B9-2A56-4AC1-9BA9-771F417FED25}" type="pres">
      <dgm:prSet presAssocID="{385BEFB6-F75C-4A31-83AD-1A57225DB45D}" presName="parentLin" presStyleCnt="0"/>
      <dgm:spPr/>
    </dgm:pt>
    <dgm:pt modelId="{A7DB2608-DE20-472E-A8C3-352DD56766E3}" type="pres">
      <dgm:prSet presAssocID="{385BEFB6-F75C-4A31-83AD-1A57225DB45D}" presName="parentLeftMargin" presStyleLbl="node1" presStyleIdx="0" presStyleCnt="2"/>
      <dgm:spPr/>
    </dgm:pt>
    <dgm:pt modelId="{9C5239DB-379C-4E5C-832B-5A439F5A296C}" type="pres">
      <dgm:prSet presAssocID="{385BEFB6-F75C-4A31-83AD-1A57225DB45D}" presName="parentText" presStyleLbl="node1" presStyleIdx="0" presStyleCnt="2">
        <dgm:presLayoutVars>
          <dgm:chMax val="0"/>
          <dgm:bulletEnabled val="1"/>
        </dgm:presLayoutVars>
      </dgm:prSet>
      <dgm:spPr/>
    </dgm:pt>
    <dgm:pt modelId="{A2F2F96C-AC37-4018-847C-8D29198AAAD3}" type="pres">
      <dgm:prSet presAssocID="{385BEFB6-F75C-4A31-83AD-1A57225DB45D}" presName="negativeSpace" presStyleCnt="0"/>
      <dgm:spPr/>
    </dgm:pt>
    <dgm:pt modelId="{97256E07-CFA7-4980-9D86-389AB12C5369}" type="pres">
      <dgm:prSet presAssocID="{385BEFB6-F75C-4A31-83AD-1A57225DB45D}" presName="childText" presStyleLbl="conFgAcc1" presStyleIdx="0" presStyleCnt="2">
        <dgm:presLayoutVars>
          <dgm:bulletEnabled val="1"/>
        </dgm:presLayoutVars>
      </dgm:prSet>
      <dgm:spPr/>
    </dgm:pt>
    <dgm:pt modelId="{791EC4E6-8EA6-4AD6-B9C0-1F060729DFC7}" type="pres">
      <dgm:prSet presAssocID="{ACEE6DA8-A514-4965-BDE9-035250B55D6C}" presName="spaceBetweenRectangles" presStyleCnt="0"/>
      <dgm:spPr/>
    </dgm:pt>
    <dgm:pt modelId="{E6B2AE44-734D-49D8-9465-9131C25B5663}" type="pres">
      <dgm:prSet presAssocID="{C6222B28-180B-4C61-AD09-81949B36D323}" presName="parentLin" presStyleCnt="0"/>
      <dgm:spPr/>
    </dgm:pt>
    <dgm:pt modelId="{FFE61BE2-6E5E-4486-9293-162CE87F6CCD}" type="pres">
      <dgm:prSet presAssocID="{C6222B28-180B-4C61-AD09-81949B36D323}" presName="parentLeftMargin" presStyleLbl="node1" presStyleIdx="0" presStyleCnt="2"/>
      <dgm:spPr/>
    </dgm:pt>
    <dgm:pt modelId="{21FB92F6-4954-421C-9C67-1FC88943F289}" type="pres">
      <dgm:prSet presAssocID="{C6222B28-180B-4C61-AD09-81949B36D323}" presName="parentText" presStyleLbl="node1" presStyleIdx="1" presStyleCnt="2">
        <dgm:presLayoutVars>
          <dgm:chMax val="0"/>
          <dgm:bulletEnabled val="1"/>
        </dgm:presLayoutVars>
      </dgm:prSet>
      <dgm:spPr/>
    </dgm:pt>
    <dgm:pt modelId="{BB8712A3-EEC7-48DA-8470-C3D09651E051}" type="pres">
      <dgm:prSet presAssocID="{C6222B28-180B-4C61-AD09-81949B36D323}" presName="negativeSpace" presStyleCnt="0"/>
      <dgm:spPr/>
    </dgm:pt>
    <dgm:pt modelId="{E4D56F1A-5875-4528-A214-450937824326}" type="pres">
      <dgm:prSet presAssocID="{C6222B28-180B-4C61-AD09-81949B36D323}" presName="childText" presStyleLbl="conFgAcc1" presStyleIdx="1" presStyleCnt="2">
        <dgm:presLayoutVars>
          <dgm:bulletEnabled val="1"/>
        </dgm:presLayoutVars>
      </dgm:prSet>
      <dgm:spPr/>
    </dgm:pt>
  </dgm:ptLst>
  <dgm:cxnLst>
    <dgm:cxn modelId="{2AE9AB02-9FBC-44FF-957A-20219D733CF1}" srcId="{385BEFB6-F75C-4A31-83AD-1A57225DB45D}" destId="{80D3F6B3-7CBA-4537-9A18-DDA9BC938322}" srcOrd="1" destOrd="0" parTransId="{80467485-1DB2-4A41-8417-659AB341B264}" sibTransId="{9826D0D8-E6A2-4240-AA50-BAF4DA8E4E2A}"/>
    <dgm:cxn modelId="{88D25303-DD32-465E-99F2-C5E1951BB931}" srcId="{DF9E7C98-2EE6-484D-85DD-B02296A9504F}" destId="{385BEFB6-F75C-4A31-83AD-1A57225DB45D}" srcOrd="0" destOrd="0" parTransId="{4068AE3C-6DF8-4523-98E0-48B3243D4E91}" sibTransId="{ACEE6DA8-A514-4965-BDE9-035250B55D6C}"/>
    <dgm:cxn modelId="{32910F04-A86E-4BBF-83CA-E89325BBC608}" srcId="{EFBC1F28-93BA-4F5D-8853-878793DADA35}" destId="{AC4F394B-10D9-4151-A4D4-C3385D10F524}" srcOrd="0" destOrd="0" parTransId="{8F7DE88C-0071-43A6-81EA-498DDE655C5D}" sibTransId="{F033AB7A-73EA-462D-AC57-92A2AA68CC48}"/>
    <dgm:cxn modelId="{36B66809-D851-45C2-87BB-01E53150F219}" srcId="{975B7E19-2193-4D7D-B515-55F7FEBFC864}" destId="{81D03B81-23B2-41EB-B531-91F066E53989}" srcOrd="3" destOrd="0" parTransId="{1401F6DD-C178-4A96-B5D4-3F7EA9211DDF}" sibTransId="{C55D27DE-875B-47F7-824A-E965772FC4E9}"/>
    <dgm:cxn modelId="{AA1E230F-4ADE-4503-AF06-252CC94DC585}" srcId="{EFBC1F28-93BA-4F5D-8853-878793DADA35}" destId="{FFF7D659-095C-4739-AD1B-2EBEA211C19E}" srcOrd="1" destOrd="0" parTransId="{B4E8998B-09CF-4F57-BC40-9813DAB32A67}" sibTransId="{413AF5F2-D90B-467D-9416-54E852130675}"/>
    <dgm:cxn modelId="{14B19013-ECCF-4424-8B83-026337517264}" srcId="{EFBC1F28-93BA-4F5D-8853-878793DADA35}" destId="{4DB0EC22-FA54-4E7F-80DD-E1CD244FEFAB}" srcOrd="2" destOrd="0" parTransId="{9447B737-8B4A-414C-8EDF-03E32BA9F538}" sibTransId="{4D87D8DB-6F89-424B-AD05-49B0212CD947}"/>
    <dgm:cxn modelId="{1BA3D615-4D8B-4442-A5F5-5A98A588622D}" srcId="{C6222B28-180B-4C61-AD09-81949B36D323}" destId="{02941283-C0FB-43D0-88E6-6BAA8CDE0E9D}" srcOrd="3" destOrd="0" parTransId="{FA22B2D0-4DA1-411F-ABBA-FC28F4F16F87}" sibTransId="{77062841-F53B-4CCB-8924-28356B8C2279}"/>
    <dgm:cxn modelId="{170A8723-130D-4984-93B3-9FC392236EF6}" type="presOf" srcId="{385BEFB6-F75C-4A31-83AD-1A57225DB45D}" destId="{9C5239DB-379C-4E5C-832B-5A439F5A296C}" srcOrd="1" destOrd="0" presId="urn:microsoft.com/office/officeart/2005/8/layout/list1"/>
    <dgm:cxn modelId="{1B682F27-05D3-4799-9B7D-37860D338C60}" srcId="{C6222B28-180B-4C61-AD09-81949B36D323}" destId="{EFBC1F28-93BA-4F5D-8853-878793DADA35}" srcOrd="1" destOrd="0" parTransId="{5EBDFF97-356E-47C6-A032-F9FEFA656774}" sibTransId="{80AC6786-C038-4B3F-AF9C-7C24DC3E911B}"/>
    <dgm:cxn modelId="{9F81FF35-BB12-4857-92D1-6569339A5702}" type="presOf" srcId="{FFF7D659-095C-4739-AD1B-2EBEA211C19E}" destId="{E4D56F1A-5875-4528-A214-450937824326}" srcOrd="0" destOrd="10" presId="urn:microsoft.com/office/officeart/2005/8/layout/list1"/>
    <dgm:cxn modelId="{63641861-8992-4EC9-98D2-BCC25F8E7AF6}" srcId="{975B7E19-2193-4D7D-B515-55F7FEBFC864}" destId="{90841614-25E5-4293-9D74-0F384D5E42AA}" srcOrd="2" destOrd="0" parTransId="{1D7603F1-4169-4AF2-958D-7A5CC40EE3BA}" sibTransId="{B001F658-5990-4766-B7CF-7060EFECE1CD}"/>
    <dgm:cxn modelId="{6F1A8141-B0AF-44A4-9E9E-1E84CBCFBD48}" type="presOf" srcId="{02941283-C0FB-43D0-88E6-6BAA8CDE0E9D}" destId="{E4D56F1A-5875-4528-A214-450937824326}" srcOrd="0" destOrd="13" presId="urn:microsoft.com/office/officeart/2005/8/layout/list1"/>
    <dgm:cxn modelId="{75BE8641-A731-4BA3-9C1C-322509EDCD4C}" type="presOf" srcId="{AC4F394B-10D9-4151-A4D4-C3385D10F524}" destId="{E4D56F1A-5875-4528-A214-450937824326}" srcOrd="0" destOrd="9" presId="urn:microsoft.com/office/officeart/2005/8/layout/list1"/>
    <dgm:cxn modelId="{DCB5A364-5B62-445D-BA78-5221AF88A91B}" type="presOf" srcId="{A0A82FE5-ED8C-45BB-9677-A4663FB1C235}" destId="{E4D56F1A-5875-4528-A214-450937824326}" srcOrd="0" destOrd="12" presId="urn:microsoft.com/office/officeart/2005/8/layout/list1"/>
    <dgm:cxn modelId="{7E597C4A-16C5-43AF-97B4-F06139BB010D}" type="presOf" srcId="{4DB0EC22-FA54-4E7F-80DD-E1CD244FEFAB}" destId="{E4D56F1A-5875-4528-A214-450937824326}" srcOrd="0" destOrd="11" presId="urn:microsoft.com/office/officeart/2005/8/layout/list1"/>
    <dgm:cxn modelId="{5B7D894A-FAF8-485F-97F8-778A730D2776}" srcId="{975B7E19-2193-4D7D-B515-55F7FEBFC864}" destId="{19581588-7360-4BB6-8050-9ED8D26C0ADD}" srcOrd="4" destOrd="0" parTransId="{C5AFCB35-23B0-46C8-9F5D-D99FD8ACC7E5}" sibTransId="{9E6FF66A-6EF6-4606-9649-636D01FD916F}"/>
    <dgm:cxn modelId="{25853F4F-9B0E-4956-97BA-F99253789325}" srcId="{975B7E19-2193-4D7D-B515-55F7FEBFC864}" destId="{31BE37FA-A33E-4529-A7CB-C1C3D233156C}" srcOrd="0" destOrd="0" parTransId="{66E7E8D3-66FC-4E04-8C63-34DD8614741E}" sibTransId="{6F8EB39A-0F18-4FA4-83D7-ABA2230C2D98}"/>
    <dgm:cxn modelId="{D4674053-5781-442D-8AB6-BBF5F216DE0E}" type="presOf" srcId="{C6222B28-180B-4C61-AD09-81949B36D323}" destId="{21FB92F6-4954-421C-9C67-1FC88943F289}" srcOrd="1" destOrd="0" presId="urn:microsoft.com/office/officeart/2005/8/layout/list1"/>
    <dgm:cxn modelId="{30A52B54-19FB-44C8-A1BD-6E3F1E953E8E}" type="presOf" srcId="{19581588-7360-4BB6-8050-9ED8D26C0ADD}" destId="{E4D56F1A-5875-4528-A214-450937824326}" srcOrd="0" destOrd="5" presId="urn:microsoft.com/office/officeart/2005/8/layout/list1"/>
    <dgm:cxn modelId="{56C19375-E136-44B6-9F01-3869ED65B983}" srcId="{975B7E19-2193-4D7D-B515-55F7FEBFC864}" destId="{83DEDA2E-9336-4D30-B993-D41D8B29F204}" srcOrd="1" destOrd="0" parTransId="{34C1375B-9D70-4F16-9BF2-B1883EEEA818}" sibTransId="{EF951BFA-073B-4C74-883C-7C58C9F0DAB5}"/>
    <dgm:cxn modelId="{19507D57-6658-4E59-A7D6-91D6E1A6E257}" type="presOf" srcId="{BD1EC481-F954-4B90-AFC1-97D6AF3BE78C}" destId="{E4D56F1A-5875-4528-A214-450937824326}" srcOrd="0" destOrd="6" presId="urn:microsoft.com/office/officeart/2005/8/layout/list1"/>
    <dgm:cxn modelId="{1550DB58-9E81-4FDD-BE6B-FF69405736AD}" type="presOf" srcId="{A091171F-5751-46EC-B46C-604EBE6EDE41}" destId="{97256E07-CFA7-4980-9D86-389AB12C5369}" srcOrd="0" destOrd="0" presId="urn:microsoft.com/office/officeart/2005/8/layout/list1"/>
    <dgm:cxn modelId="{1E0BCC79-768A-4E6D-8E87-6E562313587C}" srcId="{975B7E19-2193-4D7D-B515-55F7FEBFC864}" destId="{BD1EC481-F954-4B90-AFC1-97D6AF3BE78C}" srcOrd="5" destOrd="0" parTransId="{E1E13052-6FCE-426A-8BD6-E2EF9EAC163B}" sibTransId="{58D07973-F621-478C-96F8-F571F098108B}"/>
    <dgm:cxn modelId="{2219267A-C692-4D3E-BED8-C9C78D24B606}" srcId="{975B7E19-2193-4D7D-B515-55F7FEBFC864}" destId="{1675C436-9F96-4B90-894F-3B1135D61F70}" srcOrd="6" destOrd="0" parTransId="{7BBCBA72-C5F3-4C20-BF6B-874DFEEA8EBD}" sibTransId="{33DE7C5D-BAA2-4A86-91C1-FC59CD2446F5}"/>
    <dgm:cxn modelId="{43EF2D81-49FF-4F06-836E-B162E6DE95F1}" type="presOf" srcId="{975B7E19-2193-4D7D-B515-55F7FEBFC864}" destId="{E4D56F1A-5875-4528-A214-450937824326}" srcOrd="0" destOrd="0" presId="urn:microsoft.com/office/officeart/2005/8/layout/list1"/>
    <dgm:cxn modelId="{BCFF9F83-F5C6-41EC-AAA9-2E87121407C3}" srcId="{C6222B28-180B-4C61-AD09-81949B36D323}" destId="{975B7E19-2193-4D7D-B515-55F7FEBFC864}" srcOrd="0" destOrd="0" parTransId="{11B71909-03B4-4C33-AB1A-E5EDD5EFFDF3}" sibTransId="{B23EB44B-802F-4542-83E9-E08806202B46}"/>
    <dgm:cxn modelId="{76089A95-596F-4226-BDE9-13011AF276FB}" type="presOf" srcId="{80D3F6B3-7CBA-4537-9A18-DDA9BC938322}" destId="{97256E07-CFA7-4980-9D86-389AB12C5369}" srcOrd="0" destOrd="1" presId="urn:microsoft.com/office/officeart/2005/8/layout/list1"/>
    <dgm:cxn modelId="{3781349A-86FD-4803-88DC-9E66CD5D87D8}" type="presOf" srcId="{385BEFB6-F75C-4A31-83AD-1A57225DB45D}" destId="{A7DB2608-DE20-472E-A8C3-352DD56766E3}" srcOrd="0" destOrd="0" presId="urn:microsoft.com/office/officeart/2005/8/layout/list1"/>
    <dgm:cxn modelId="{030A5EA9-DCCE-4504-A02F-3415ECF85CEC}" type="presOf" srcId="{90841614-25E5-4293-9D74-0F384D5E42AA}" destId="{E4D56F1A-5875-4528-A214-450937824326}" srcOrd="0" destOrd="3" presId="urn:microsoft.com/office/officeart/2005/8/layout/list1"/>
    <dgm:cxn modelId="{358200AB-18C5-4533-B4B9-83726D3C7FC7}" srcId="{DF9E7C98-2EE6-484D-85DD-B02296A9504F}" destId="{C6222B28-180B-4C61-AD09-81949B36D323}" srcOrd="1" destOrd="0" parTransId="{DE517B2C-BC2C-4BE4-8162-8A40D1E131EC}" sibTransId="{A16376C1-BBB0-497D-9D99-962F585564D4}"/>
    <dgm:cxn modelId="{A54EBCB4-CAE3-455D-B06C-B66B7E9BFE43}" type="presOf" srcId="{C6222B28-180B-4C61-AD09-81949B36D323}" destId="{FFE61BE2-6E5E-4486-9293-162CE87F6CCD}" srcOrd="0" destOrd="0" presId="urn:microsoft.com/office/officeart/2005/8/layout/list1"/>
    <dgm:cxn modelId="{28F103B6-F266-4F64-8FF5-F42C372B7960}" srcId="{C6222B28-180B-4C61-AD09-81949B36D323}" destId="{8D700E33-C32E-4F71-A3EA-0F554AD7BC6D}" srcOrd="4" destOrd="0" parTransId="{97DAC824-E58D-4C9D-B277-4479D4F01083}" sibTransId="{4B71FF43-315B-409B-9E32-1BF456A53EAF}"/>
    <dgm:cxn modelId="{63B266BA-34AB-4207-A30B-DCEFA737DFB8}" type="presOf" srcId="{DF9E7C98-2EE6-484D-85DD-B02296A9504F}" destId="{C1E2B30B-A71A-4513-AFA6-988566BC20A0}" srcOrd="0" destOrd="0" presId="urn:microsoft.com/office/officeart/2005/8/layout/list1"/>
    <dgm:cxn modelId="{1F44FFD2-6BFA-47BC-90CD-AD37C8255FDB}" srcId="{C6222B28-180B-4C61-AD09-81949B36D323}" destId="{A0A82FE5-ED8C-45BB-9677-A4663FB1C235}" srcOrd="2" destOrd="0" parTransId="{29388F48-50BC-456A-8973-6772CF03329E}" sibTransId="{2FB63C6B-73E1-400D-8184-BC47B84A0CDC}"/>
    <dgm:cxn modelId="{6B931EE2-B017-43F2-9433-AF356CA98F20}" type="presOf" srcId="{31BE37FA-A33E-4529-A7CB-C1C3D233156C}" destId="{E4D56F1A-5875-4528-A214-450937824326}" srcOrd="0" destOrd="1" presId="urn:microsoft.com/office/officeart/2005/8/layout/list1"/>
    <dgm:cxn modelId="{D43A75E7-B5C5-4EDE-8554-A6C7C55692FF}" srcId="{385BEFB6-F75C-4A31-83AD-1A57225DB45D}" destId="{A091171F-5751-46EC-B46C-604EBE6EDE41}" srcOrd="0" destOrd="0" parTransId="{7EC18F62-A7F3-41C6-964D-113F9315BA74}" sibTransId="{A3648F70-5ED8-4A2A-832A-447AB9D99212}"/>
    <dgm:cxn modelId="{BF4382E7-6279-4070-9D36-54403E7967AB}" type="presOf" srcId="{8D700E33-C32E-4F71-A3EA-0F554AD7BC6D}" destId="{E4D56F1A-5875-4528-A214-450937824326}" srcOrd="0" destOrd="14" presId="urn:microsoft.com/office/officeart/2005/8/layout/list1"/>
    <dgm:cxn modelId="{EBE090EF-62CA-4791-B235-B2F2DAEF1679}" type="presOf" srcId="{EFBC1F28-93BA-4F5D-8853-878793DADA35}" destId="{E4D56F1A-5875-4528-A214-450937824326}" srcOrd="0" destOrd="8" presId="urn:microsoft.com/office/officeart/2005/8/layout/list1"/>
    <dgm:cxn modelId="{84E787F3-0D95-4315-BC19-7EB96C696F82}" type="presOf" srcId="{83DEDA2E-9336-4D30-B993-D41D8B29F204}" destId="{E4D56F1A-5875-4528-A214-450937824326}" srcOrd="0" destOrd="2" presId="urn:microsoft.com/office/officeart/2005/8/layout/list1"/>
    <dgm:cxn modelId="{09BAAEF4-4111-4B40-8B8B-37E8413B1F7D}" type="presOf" srcId="{81D03B81-23B2-41EB-B531-91F066E53989}" destId="{E4D56F1A-5875-4528-A214-450937824326}" srcOrd="0" destOrd="4" presId="urn:microsoft.com/office/officeart/2005/8/layout/list1"/>
    <dgm:cxn modelId="{17B08BF7-CCF5-4912-8331-DF2A966131F4}" type="presOf" srcId="{1675C436-9F96-4B90-894F-3B1135D61F70}" destId="{E4D56F1A-5875-4528-A214-450937824326}" srcOrd="0" destOrd="7" presId="urn:microsoft.com/office/officeart/2005/8/layout/list1"/>
    <dgm:cxn modelId="{BF76353E-6869-4B71-8587-ABFDC762EE6B}" type="presParOf" srcId="{C1E2B30B-A71A-4513-AFA6-988566BC20A0}" destId="{089027B9-2A56-4AC1-9BA9-771F417FED25}" srcOrd="0" destOrd="0" presId="urn:microsoft.com/office/officeart/2005/8/layout/list1"/>
    <dgm:cxn modelId="{82E2ACDE-C6E4-46F9-889A-E7839CF76CBA}" type="presParOf" srcId="{089027B9-2A56-4AC1-9BA9-771F417FED25}" destId="{A7DB2608-DE20-472E-A8C3-352DD56766E3}" srcOrd="0" destOrd="0" presId="urn:microsoft.com/office/officeart/2005/8/layout/list1"/>
    <dgm:cxn modelId="{D854AA11-C567-4FC0-B1B3-60AADD49D1BE}" type="presParOf" srcId="{089027B9-2A56-4AC1-9BA9-771F417FED25}" destId="{9C5239DB-379C-4E5C-832B-5A439F5A296C}" srcOrd="1" destOrd="0" presId="urn:microsoft.com/office/officeart/2005/8/layout/list1"/>
    <dgm:cxn modelId="{55F87545-509E-4B16-959F-7E4A473E815A}" type="presParOf" srcId="{C1E2B30B-A71A-4513-AFA6-988566BC20A0}" destId="{A2F2F96C-AC37-4018-847C-8D29198AAAD3}" srcOrd="1" destOrd="0" presId="urn:microsoft.com/office/officeart/2005/8/layout/list1"/>
    <dgm:cxn modelId="{D9A2C746-6B7C-4713-9B83-4E2324492952}" type="presParOf" srcId="{C1E2B30B-A71A-4513-AFA6-988566BC20A0}" destId="{97256E07-CFA7-4980-9D86-389AB12C5369}" srcOrd="2" destOrd="0" presId="urn:microsoft.com/office/officeart/2005/8/layout/list1"/>
    <dgm:cxn modelId="{61FE859A-5766-449F-BF13-03A2EECB35A2}" type="presParOf" srcId="{C1E2B30B-A71A-4513-AFA6-988566BC20A0}" destId="{791EC4E6-8EA6-4AD6-B9C0-1F060729DFC7}" srcOrd="3" destOrd="0" presId="urn:microsoft.com/office/officeart/2005/8/layout/list1"/>
    <dgm:cxn modelId="{E16C5946-3561-4374-8043-2050ACAD063F}" type="presParOf" srcId="{C1E2B30B-A71A-4513-AFA6-988566BC20A0}" destId="{E6B2AE44-734D-49D8-9465-9131C25B5663}" srcOrd="4" destOrd="0" presId="urn:microsoft.com/office/officeart/2005/8/layout/list1"/>
    <dgm:cxn modelId="{A99993CE-3AB9-4342-A6BE-6FF0ABBAB17B}" type="presParOf" srcId="{E6B2AE44-734D-49D8-9465-9131C25B5663}" destId="{FFE61BE2-6E5E-4486-9293-162CE87F6CCD}" srcOrd="0" destOrd="0" presId="urn:microsoft.com/office/officeart/2005/8/layout/list1"/>
    <dgm:cxn modelId="{0AA63A61-A97B-4E33-A82A-967B2F8A0936}" type="presParOf" srcId="{E6B2AE44-734D-49D8-9465-9131C25B5663}" destId="{21FB92F6-4954-421C-9C67-1FC88943F289}" srcOrd="1" destOrd="0" presId="urn:microsoft.com/office/officeart/2005/8/layout/list1"/>
    <dgm:cxn modelId="{6878E4DC-991B-4E85-829D-F8DC3195012D}" type="presParOf" srcId="{C1E2B30B-A71A-4513-AFA6-988566BC20A0}" destId="{BB8712A3-EEC7-48DA-8470-C3D09651E051}" srcOrd="5" destOrd="0" presId="urn:microsoft.com/office/officeart/2005/8/layout/list1"/>
    <dgm:cxn modelId="{D2D1229C-C406-47DA-BEAA-8704E37D1145}" type="presParOf" srcId="{C1E2B30B-A71A-4513-AFA6-988566BC20A0}" destId="{E4D56F1A-5875-4528-A214-450937824326}"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F9E7C98-2EE6-484D-85DD-B02296A9504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zh-CN" altLang="en-US"/>
        </a:p>
      </dgm:t>
    </dgm:pt>
    <dgm:pt modelId="{7827F4C2-1B96-4373-ADD2-D3A433024323}">
      <dgm:prSet phldrT="[文本]"/>
      <dgm:spPr/>
      <dgm:t>
        <a:bodyPr/>
        <a:lstStyle/>
        <a:p>
          <a:r>
            <a:rPr lang="en-US" altLang="zh-CN" dirty="0">
              <a:effectLst/>
              <a:latin typeface="Times New Roman" panose="02020603050405020304" pitchFamily="18" charset="0"/>
              <a:ea typeface="仿宋_GB2312"/>
            </a:rPr>
            <a:t>3  </a:t>
          </a:r>
          <a:r>
            <a:rPr lang="zh-CN" altLang="zh-CN" dirty="0">
              <a:effectLst/>
              <a:latin typeface="Times New Roman" panose="02020603050405020304" pitchFamily="18" charset="0"/>
              <a:ea typeface="仿宋_GB2312"/>
            </a:rPr>
            <a:t>金属基离子液体湿法氧化脱硫工艺面临的</a:t>
          </a:r>
          <a:r>
            <a:rPr lang="zh-CN" altLang="zh-CN" b="1" dirty="0">
              <a:solidFill>
                <a:srgbClr val="FF0000"/>
              </a:solidFill>
              <a:effectLst/>
              <a:latin typeface="Times New Roman" panose="02020603050405020304" pitchFamily="18" charset="0"/>
              <a:ea typeface="仿宋_GB2312"/>
            </a:rPr>
            <a:t>挑战</a:t>
          </a:r>
          <a:endParaRPr lang="zh-CN" altLang="en-US" b="1" dirty="0">
            <a:solidFill>
              <a:srgbClr val="FF0000"/>
            </a:solidFill>
          </a:endParaRPr>
        </a:p>
      </dgm:t>
    </dgm:pt>
    <dgm:pt modelId="{CE02608F-8C05-47FD-AC76-EB74DEF2CD33}" type="parTrans" cxnId="{A4D3E0CE-1203-46D2-990C-4B5B0DE9A0C2}">
      <dgm:prSet/>
      <dgm:spPr/>
      <dgm:t>
        <a:bodyPr/>
        <a:lstStyle/>
        <a:p>
          <a:endParaRPr lang="zh-CN" altLang="en-US"/>
        </a:p>
      </dgm:t>
    </dgm:pt>
    <dgm:pt modelId="{26FAA909-1F90-4E77-BBC0-B2042C7D532E}" type="sibTrans" cxnId="{A4D3E0CE-1203-46D2-990C-4B5B0DE9A0C2}">
      <dgm:prSet/>
      <dgm:spPr/>
      <dgm:t>
        <a:bodyPr/>
        <a:lstStyle/>
        <a:p>
          <a:endParaRPr lang="zh-CN" altLang="en-US"/>
        </a:p>
      </dgm:t>
    </dgm:pt>
    <dgm:pt modelId="{49D4D001-CD32-4927-8D3D-AC79CA48B713}">
      <dgm:prSet phldrT="[文本]"/>
      <dgm:spPr/>
      <dgm:t>
        <a:bodyPr/>
        <a:lstStyle/>
        <a:p>
          <a:r>
            <a:rPr lang="en-US" altLang="zh-CN" dirty="0">
              <a:effectLst/>
              <a:latin typeface="Times New Roman" panose="02020603050405020304" pitchFamily="18" charset="0"/>
              <a:ea typeface="仿宋_GB2312"/>
            </a:rPr>
            <a:t>4  </a:t>
          </a:r>
          <a:r>
            <a:rPr lang="zh-CN" altLang="zh-CN" dirty="0">
              <a:effectLst/>
              <a:latin typeface="Times New Roman" panose="02020603050405020304" pitchFamily="18" charset="0"/>
              <a:ea typeface="仿宋_GB2312"/>
            </a:rPr>
            <a:t>展望</a:t>
          </a:r>
          <a:endParaRPr lang="zh-CN" altLang="en-US" dirty="0"/>
        </a:p>
      </dgm:t>
    </dgm:pt>
    <dgm:pt modelId="{AAE65A30-9871-455D-AE15-D846A7D4838F}" type="parTrans" cxnId="{41382DCD-6C67-4151-B32A-1ED92FEFDC23}">
      <dgm:prSet/>
      <dgm:spPr/>
      <dgm:t>
        <a:bodyPr/>
        <a:lstStyle/>
        <a:p>
          <a:endParaRPr lang="zh-CN" altLang="en-US"/>
        </a:p>
      </dgm:t>
    </dgm:pt>
    <dgm:pt modelId="{96DA94A0-CD94-481F-88A0-80B72B817529}" type="sibTrans" cxnId="{41382DCD-6C67-4151-B32A-1ED92FEFDC23}">
      <dgm:prSet/>
      <dgm:spPr/>
      <dgm:t>
        <a:bodyPr/>
        <a:lstStyle/>
        <a:p>
          <a:endParaRPr lang="zh-CN" altLang="en-US"/>
        </a:p>
      </dgm:t>
    </dgm:pt>
    <dgm:pt modelId="{2637157D-A440-488E-B1CF-2238C0E6C92E}">
      <dgm:prSet phldrT="[文本]"/>
      <dgm:spPr/>
      <dgm:t>
        <a:bodyPr/>
        <a:lstStyle/>
        <a:p>
          <a:r>
            <a:rPr lang="zh-CN" altLang="zh-CN" b="1" dirty="0">
              <a:effectLst/>
              <a:latin typeface="Times New Roman" panose="02020603050405020304" pitchFamily="18" charset="0"/>
              <a:ea typeface="宋体" panose="02010600030101010101" pitchFamily="2" charset="-122"/>
            </a:rPr>
            <a:t>非水相金属基离子液体湿法氧化脱硫概念的深入与发展</a:t>
          </a:r>
          <a:endParaRPr lang="zh-CN" altLang="en-US" dirty="0"/>
        </a:p>
      </dgm:t>
    </dgm:pt>
    <dgm:pt modelId="{FADDC12B-25D4-4E63-B44E-8F1F15C7B58B}" type="parTrans" cxnId="{E6FDCEF4-9321-4372-A0CE-2229DF896579}">
      <dgm:prSet/>
      <dgm:spPr/>
      <dgm:t>
        <a:bodyPr/>
        <a:lstStyle/>
        <a:p>
          <a:endParaRPr lang="zh-CN" altLang="en-US"/>
        </a:p>
      </dgm:t>
    </dgm:pt>
    <dgm:pt modelId="{7BEFE6E8-1DC7-48DD-BF59-1B2AA550FD7E}" type="sibTrans" cxnId="{E6FDCEF4-9321-4372-A0CE-2229DF896579}">
      <dgm:prSet/>
      <dgm:spPr/>
      <dgm:t>
        <a:bodyPr/>
        <a:lstStyle/>
        <a:p>
          <a:endParaRPr lang="zh-CN" altLang="en-US"/>
        </a:p>
      </dgm:t>
    </dgm:pt>
    <dgm:pt modelId="{D894A00D-31D1-4E48-8595-CBBB82F29B5A}">
      <dgm:prSet phldrT="[文本]"/>
      <dgm:spPr/>
      <dgm:t>
        <a:bodyPr/>
        <a:lstStyle/>
        <a:p>
          <a:r>
            <a:rPr lang="zh-CN" altLang="zh-CN" b="1" dirty="0">
              <a:effectLst/>
              <a:latin typeface="Times New Roman" panose="02020603050405020304" pitchFamily="18" charset="0"/>
              <a:ea typeface="宋体" panose="02010600030101010101" pitchFamily="2" charset="-122"/>
            </a:rPr>
            <a:t>非水相金属基离子液体湿法氧化脱硫工艺的引领作用</a:t>
          </a:r>
          <a:endParaRPr lang="zh-CN" altLang="en-US" dirty="0"/>
        </a:p>
      </dgm:t>
    </dgm:pt>
    <dgm:pt modelId="{590AEB2E-629C-424E-8AC8-12E915064075}" type="parTrans" cxnId="{41BAEF4F-7A8D-4BBE-8978-AFE4BE1D0219}">
      <dgm:prSet/>
      <dgm:spPr/>
      <dgm:t>
        <a:bodyPr/>
        <a:lstStyle/>
        <a:p>
          <a:endParaRPr lang="zh-CN" altLang="en-US"/>
        </a:p>
      </dgm:t>
    </dgm:pt>
    <dgm:pt modelId="{41505F08-C026-4865-B820-608C90D61D62}" type="sibTrans" cxnId="{41BAEF4F-7A8D-4BBE-8978-AFE4BE1D0219}">
      <dgm:prSet/>
      <dgm:spPr/>
      <dgm:t>
        <a:bodyPr/>
        <a:lstStyle/>
        <a:p>
          <a:endParaRPr lang="zh-CN" altLang="en-US"/>
        </a:p>
      </dgm:t>
    </dgm:pt>
    <dgm:pt modelId="{9694E399-7A68-4692-8480-638480696C70}">
      <dgm:prSet phldrT="[文本]"/>
      <dgm:spPr/>
      <dgm:t>
        <a:bodyPr/>
        <a:lstStyle/>
        <a:p>
          <a:r>
            <a:rPr lang="zh-CN" altLang="zh-CN" b="1">
              <a:effectLst/>
              <a:latin typeface="Times New Roman" panose="02020603050405020304" pitchFamily="18" charset="0"/>
              <a:ea typeface="宋体" panose="02010600030101010101" pitchFamily="2" charset="-122"/>
            </a:rPr>
            <a:t>非水相湿法氧化脱硫技术对清洁能源发展的助推作用</a:t>
          </a:r>
          <a:endParaRPr lang="zh-CN" altLang="en-US" dirty="0"/>
        </a:p>
      </dgm:t>
    </dgm:pt>
    <dgm:pt modelId="{CFDF3013-59A4-4517-92BE-879EDD5D83C8}" type="parTrans" cxnId="{86461456-598E-4F1F-B626-57128430A155}">
      <dgm:prSet/>
      <dgm:spPr/>
      <dgm:t>
        <a:bodyPr/>
        <a:lstStyle/>
        <a:p>
          <a:endParaRPr lang="zh-CN" altLang="en-US"/>
        </a:p>
      </dgm:t>
    </dgm:pt>
    <dgm:pt modelId="{FCB4F91F-61A3-4589-A8F9-DC08ED682C07}" type="sibTrans" cxnId="{86461456-598E-4F1F-B626-57128430A155}">
      <dgm:prSet/>
      <dgm:spPr/>
      <dgm:t>
        <a:bodyPr/>
        <a:lstStyle/>
        <a:p>
          <a:endParaRPr lang="zh-CN" altLang="en-US"/>
        </a:p>
      </dgm:t>
    </dgm:pt>
    <dgm:pt modelId="{16CEDE68-15F9-4A69-BC89-AA269B645943}">
      <dgm:prSet phldrT="[文本]"/>
      <dgm:spPr/>
      <dgm:t>
        <a:bodyPr/>
        <a:lstStyle/>
        <a:p>
          <a:r>
            <a:rPr lang="en-US" b="1" dirty="0"/>
            <a:t>3.1 </a:t>
          </a:r>
          <a:r>
            <a:rPr lang="zh-CN" b="1" dirty="0"/>
            <a:t>脱硫液组分配伍</a:t>
          </a:r>
          <a:endParaRPr lang="zh-CN" altLang="en-US" dirty="0"/>
        </a:p>
      </dgm:t>
    </dgm:pt>
    <dgm:pt modelId="{39396C13-2F99-4B58-861C-6ED92A4F65BD}" type="parTrans" cxnId="{9A0CF330-12CA-4D67-BFF3-3AC9D150354F}">
      <dgm:prSet/>
      <dgm:spPr/>
      <dgm:t>
        <a:bodyPr/>
        <a:lstStyle/>
        <a:p>
          <a:endParaRPr lang="zh-CN" altLang="en-US"/>
        </a:p>
      </dgm:t>
    </dgm:pt>
    <dgm:pt modelId="{9694BCAF-DEA9-4953-B57D-2C7AB4625323}" type="sibTrans" cxnId="{9A0CF330-12CA-4D67-BFF3-3AC9D150354F}">
      <dgm:prSet/>
      <dgm:spPr/>
      <dgm:t>
        <a:bodyPr/>
        <a:lstStyle/>
        <a:p>
          <a:endParaRPr lang="zh-CN" altLang="en-US"/>
        </a:p>
      </dgm:t>
    </dgm:pt>
    <dgm:pt modelId="{99525C40-DC14-4286-B243-E07D1E7194EC}">
      <dgm:prSet phldrT="[文本]"/>
      <dgm:spPr/>
      <dgm:t>
        <a:bodyPr/>
        <a:lstStyle/>
        <a:p>
          <a:r>
            <a:rPr lang="en-US" b="1" dirty="0"/>
            <a:t>3.2 </a:t>
          </a:r>
          <a:r>
            <a:rPr lang="zh-CN" b="1" dirty="0"/>
            <a:t>脱硫过程酸平衡控制</a:t>
          </a:r>
          <a:endParaRPr lang="zh-CN" altLang="en-US" dirty="0"/>
        </a:p>
      </dgm:t>
    </dgm:pt>
    <dgm:pt modelId="{6062949D-3848-4D7A-B8A9-CF4B1EC7FA5B}" type="parTrans" cxnId="{2A2CE811-5D29-4DC1-A4A4-5DFAEA54BC24}">
      <dgm:prSet/>
      <dgm:spPr/>
      <dgm:t>
        <a:bodyPr/>
        <a:lstStyle/>
        <a:p>
          <a:endParaRPr lang="zh-CN" altLang="en-US"/>
        </a:p>
      </dgm:t>
    </dgm:pt>
    <dgm:pt modelId="{7110C382-E6FF-48A3-BF7B-6D20BAFB22B8}" type="sibTrans" cxnId="{2A2CE811-5D29-4DC1-A4A4-5DFAEA54BC24}">
      <dgm:prSet/>
      <dgm:spPr/>
      <dgm:t>
        <a:bodyPr/>
        <a:lstStyle/>
        <a:p>
          <a:endParaRPr lang="zh-CN" altLang="en-US"/>
        </a:p>
      </dgm:t>
    </dgm:pt>
    <dgm:pt modelId="{AA6186BA-4F1E-4C5A-A678-1349FB8FD422}">
      <dgm:prSet phldrT="[文本]"/>
      <dgm:spPr/>
      <dgm:t>
        <a:bodyPr/>
        <a:lstStyle/>
        <a:p>
          <a:r>
            <a:rPr lang="en-US" b="1" dirty="0"/>
            <a:t>3.3 </a:t>
          </a:r>
          <a:r>
            <a:rPr lang="zh-CN" b="1" dirty="0"/>
            <a:t>再生过程强化</a:t>
          </a:r>
          <a:endParaRPr lang="zh-CN" altLang="en-US" dirty="0"/>
        </a:p>
      </dgm:t>
    </dgm:pt>
    <dgm:pt modelId="{249B0573-56E4-4CA8-A92E-C86A080FD3B5}" type="parTrans" cxnId="{A27E350D-6A33-4292-A3F7-61B10369A318}">
      <dgm:prSet/>
      <dgm:spPr/>
      <dgm:t>
        <a:bodyPr/>
        <a:lstStyle/>
        <a:p>
          <a:endParaRPr lang="zh-CN" altLang="en-US"/>
        </a:p>
      </dgm:t>
    </dgm:pt>
    <dgm:pt modelId="{D3D72849-0188-4BB9-86C0-C87D347E0CD1}" type="sibTrans" cxnId="{A27E350D-6A33-4292-A3F7-61B10369A318}">
      <dgm:prSet/>
      <dgm:spPr/>
      <dgm:t>
        <a:bodyPr/>
        <a:lstStyle/>
        <a:p>
          <a:endParaRPr lang="zh-CN" altLang="en-US"/>
        </a:p>
      </dgm:t>
    </dgm:pt>
    <dgm:pt modelId="{0C1E1209-97E4-45E0-A60D-A6C6C4DD49CA}">
      <dgm:prSet phldrT="[文本]"/>
      <dgm:spPr/>
      <dgm:t>
        <a:bodyPr/>
        <a:lstStyle/>
        <a:p>
          <a:r>
            <a:rPr lang="en-US" b="1" dirty="0"/>
            <a:t>3.4</a:t>
          </a:r>
          <a:r>
            <a:rPr lang="zh-CN" b="1" dirty="0"/>
            <a:t>其它类型非水相脱硫体系</a:t>
          </a:r>
          <a:endParaRPr lang="zh-CN" altLang="en-US" dirty="0"/>
        </a:p>
      </dgm:t>
    </dgm:pt>
    <dgm:pt modelId="{96166A41-EE03-4D05-8047-FF1419B4BDB6}" type="parTrans" cxnId="{7FBE800F-EB01-4CC7-93E3-129802CD2D59}">
      <dgm:prSet/>
      <dgm:spPr/>
      <dgm:t>
        <a:bodyPr/>
        <a:lstStyle/>
        <a:p>
          <a:endParaRPr lang="zh-CN" altLang="en-US"/>
        </a:p>
      </dgm:t>
    </dgm:pt>
    <dgm:pt modelId="{9E8B9846-DF05-4F4D-BC0B-9E8BA8AC9571}" type="sibTrans" cxnId="{7FBE800F-EB01-4CC7-93E3-129802CD2D59}">
      <dgm:prSet/>
      <dgm:spPr/>
      <dgm:t>
        <a:bodyPr/>
        <a:lstStyle/>
        <a:p>
          <a:endParaRPr lang="zh-CN" altLang="en-US"/>
        </a:p>
      </dgm:t>
    </dgm:pt>
    <dgm:pt modelId="{C1E2B30B-A71A-4513-AFA6-988566BC20A0}" type="pres">
      <dgm:prSet presAssocID="{DF9E7C98-2EE6-484D-85DD-B02296A9504F}" presName="linear" presStyleCnt="0">
        <dgm:presLayoutVars>
          <dgm:dir/>
          <dgm:animLvl val="lvl"/>
          <dgm:resizeHandles val="exact"/>
        </dgm:presLayoutVars>
      </dgm:prSet>
      <dgm:spPr/>
    </dgm:pt>
    <dgm:pt modelId="{37C406DD-B5DD-4879-97D1-A9F6CC175F74}" type="pres">
      <dgm:prSet presAssocID="{7827F4C2-1B96-4373-ADD2-D3A433024323}" presName="parentLin" presStyleCnt="0"/>
      <dgm:spPr/>
    </dgm:pt>
    <dgm:pt modelId="{623EF5D0-79D8-40F7-9616-A9F7B6711242}" type="pres">
      <dgm:prSet presAssocID="{7827F4C2-1B96-4373-ADD2-D3A433024323}" presName="parentLeftMargin" presStyleLbl="node1" presStyleIdx="0" presStyleCnt="2"/>
      <dgm:spPr/>
    </dgm:pt>
    <dgm:pt modelId="{ABE12ADC-09B9-43F7-84A1-F059C8603D0C}" type="pres">
      <dgm:prSet presAssocID="{7827F4C2-1B96-4373-ADD2-D3A433024323}" presName="parentText" presStyleLbl="node1" presStyleIdx="0" presStyleCnt="2">
        <dgm:presLayoutVars>
          <dgm:chMax val="0"/>
          <dgm:bulletEnabled val="1"/>
        </dgm:presLayoutVars>
      </dgm:prSet>
      <dgm:spPr/>
    </dgm:pt>
    <dgm:pt modelId="{5C3D2635-2CDC-493E-BC45-B7DCB2E9E914}" type="pres">
      <dgm:prSet presAssocID="{7827F4C2-1B96-4373-ADD2-D3A433024323}" presName="negativeSpace" presStyleCnt="0"/>
      <dgm:spPr/>
    </dgm:pt>
    <dgm:pt modelId="{BDF55F23-6A65-4B63-A917-BCB99DFF07CE}" type="pres">
      <dgm:prSet presAssocID="{7827F4C2-1B96-4373-ADD2-D3A433024323}" presName="childText" presStyleLbl="conFgAcc1" presStyleIdx="0" presStyleCnt="2">
        <dgm:presLayoutVars>
          <dgm:bulletEnabled val="1"/>
        </dgm:presLayoutVars>
      </dgm:prSet>
      <dgm:spPr/>
    </dgm:pt>
    <dgm:pt modelId="{512FD0CB-0FB9-496C-94AE-27F4E80D32D6}" type="pres">
      <dgm:prSet presAssocID="{26FAA909-1F90-4E77-BBC0-B2042C7D532E}" presName="spaceBetweenRectangles" presStyleCnt="0"/>
      <dgm:spPr/>
    </dgm:pt>
    <dgm:pt modelId="{A2868F74-1820-4ACD-9593-7AE3BF6F94ED}" type="pres">
      <dgm:prSet presAssocID="{49D4D001-CD32-4927-8D3D-AC79CA48B713}" presName="parentLin" presStyleCnt="0"/>
      <dgm:spPr/>
    </dgm:pt>
    <dgm:pt modelId="{C88363B7-828C-4B6C-9C40-744D4923777C}" type="pres">
      <dgm:prSet presAssocID="{49D4D001-CD32-4927-8D3D-AC79CA48B713}" presName="parentLeftMargin" presStyleLbl="node1" presStyleIdx="0" presStyleCnt="2"/>
      <dgm:spPr/>
    </dgm:pt>
    <dgm:pt modelId="{F87033AA-3360-449C-91FD-7FD573310D77}" type="pres">
      <dgm:prSet presAssocID="{49D4D001-CD32-4927-8D3D-AC79CA48B713}" presName="parentText" presStyleLbl="node1" presStyleIdx="1" presStyleCnt="2">
        <dgm:presLayoutVars>
          <dgm:chMax val="0"/>
          <dgm:bulletEnabled val="1"/>
        </dgm:presLayoutVars>
      </dgm:prSet>
      <dgm:spPr/>
    </dgm:pt>
    <dgm:pt modelId="{8584DB4D-65E6-419A-9742-44D84C06A66E}" type="pres">
      <dgm:prSet presAssocID="{49D4D001-CD32-4927-8D3D-AC79CA48B713}" presName="negativeSpace" presStyleCnt="0"/>
      <dgm:spPr/>
    </dgm:pt>
    <dgm:pt modelId="{2136F112-1D97-4973-BDA3-08BFC611AD70}" type="pres">
      <dgm:prSet presAssocID="{49D4D001-CD32-4927-8D3D-AC79CA48B713}" presName="childText" presStyleLbl="conFgAcc1" presStyleIdx="1" presStyleCnt="2">
        <dgm:presLayoutVars>
          <dgm:bulletEnabled val="1"/>
        </dgm:presLayoutVars>
      </dgm:prSet>
      <dgm:spPr/>
    </dgm:pt>
  </dgm:ptLst>
  <dgm:cxnLst>
    <dgm:cxn modelId="{EDAD5905-5BBD-4679-B3E1-1D5B08A98CD5}" type="presOf" srcId="{7827F4C2-1B96-4373-ADD2-D3A433024323}" destId="{623EF5D0-79D8-40F7-9616-A9F7B6711242}" srcOrd="0" destOrd="0" presId="urn:microsoft.com/office/officeart/2005/8/layout/list1"/>
    <dgm:cxn modelId="{A27E350D-6A33-4292-A3F7-61B10369A318}" srcId="{7827F4C2-1B96-4373-ADD2-D3A433024323}" destId="{AA6186BA-4F1E-4C5A-A678-1349FB8FD422}" srcOrd="2" destOrd="0" parTransId="{249B0573-56E4-4CA8-A92E-C86A080FD3B5}" sibTransId="{D3D72849-0188-4BB9-86C0-C87D347E0CD1}"/>
    <dgm:cxn modelId="{F617C70D-88EE-4DC1-BBE0-0DC1E0439FB3}" type="presOf" srcId="{7827F4C2-1B96-4373-ADD2-D3A433024323}" destId="{ABE12ADC-09B9-43F7-84A1-F059C8603D0C}" srcOrd="1" destOrd="0" presId="urn:microsoft.com/office/officeart/2005/8/layout/list1"/>
    <dgm:cxn modelId="{99D4410F-0D3D-40D1-AE6D-F274037AB979}" type="presOf" srcId="{49D4D001-CD32-4927-8D3D-AC79CA48B713}" destId="{F87033AA-3360-449C-91FD-7FD573310D77}" srcOrd="1" destOrd="0" presId="urn:microsoft.com/office/officeart/2005/8/layout/list1"/>
    <dgm:cxn modelId="{7FBE800F-EB01-4CC7-93E3-129802CD2D59}" srcId="{7827F4C2-1B96-4373-ADD2-D3A433024323}" destId="{0C1E1209-97E4-45E0-A60D-A6C6C4DD49CA}" srcOrd="3" destOrd="0" parTransId="{96166A41-EE03-4D05-8047-FF1419B4BDB6}" sibTransId="{9E8B9846-DF05-4F4D-BC0B-9E8BA8AC9571}"/>
    <dgm:cxn modelId="{2A2CE811-5D29-4DC1-A4A4-5DFAEA54BC24}" srcId="{7827F4C2-1B96-4373-ADD2-D3A433024323}" destId="{99525C40-DC14-4286-B243-E07D1E7194EC}" srcOrd="1" destOrd="0" parTransId="{6062949D-3848-4D7A-B8A9-CF4B1EC7FA5B}" sibTransId="{7110C382-E6FF-48A3-BF7B-6D20BAFB22B8}"/>
    <dgm:cxn modelId="{098EA430-86D8-4132-88B2-349411A86053}" type="presOf" srcId="{99525C40-DC14-4286-B243-E07D1E7194EC}" destId="{BDF55F23-6A65-4B63-A917-BCB99DFF07CE}" srcOrd="0" destOrd="1" presId="urn:microsoft.com/office/officeart/2005/8/layout/list1"/>
    <dgm:cxn modelId="{9A0CF330-12CA-4D67-BFF3-3AC9D150354F}" srcId="{7827F4C2-1B96-4373-ADD2-D3A433024323}" destId="{16CEDE68-15F9-4A69-BC89-AA269B645943}" srcOrd="0" destOrd="0" parTransId="{39396C13-2F99-4B58-861C-6ED92A4F65BD}" sibTransId="{9694BCAF-DEA9-4953-B57D-2C7AB4625323}"/>
    <dgm:cxn modelId="{EA3CFE33-E2C7-4B86-9C56-C9B3B581D8BC}" type="presOf" srcId="{D894A00D-31D1-4E48-8595-CBBB82F29B5A}" destId="{2136F112-1D97-4973-BDA3-08BFC611AD70}" srcOrd="0" destOrd="1" presId="urn:microsoft.com/office/officeart/2005/8/layout/list1"/>
    <dgm:cxn modelId="{6D76DB63-B5D9-443E-97CA-97F6DC90528B}" type="presOf" srcId="{49D4D001-CD32-4927-8D3D-AC79CA48B713}" destId="{C88363B7-828C-4B6C-9C40-744D4923777C}" srcOrd="0" destOrd="0" presId="urn:microsoft.com/office/officeart/2005/8/layout/list1"/>
    <dgm:cxn modelId="{709E4F4F-6C95-4095-8556-6C94402B3A3B}" type="presOf" srcId="{0C1E1209-97E4-45E0-A60D-A6C6C4DD49CA}" destId="{BDF55F23-6A65-4B63-A917-BCB99DFF07CE}" srcOrd="0" destOrd="3" presId="urn:microsoft.com/office/officeart/2005/8/layout/list1"/>
    <dgm:cxn modelId="{41BAEF4F-7A8D-4BBE-8978-AFE4BE1D0219}" srcId="{49D4D001-CD32-4927-8D3D-AC79CA48B713}" destId="{D894A00D-31D1-4E48-8595-CBBB82F29B5A}" srcOrd="1" destOrd="0" parTransId="{590AEB2E-629C-424E-8AC8-12E915064075}" sibTransId="{41505F08-C026-4865-B820-608C90D61D62}"/>
    <dgm:cxn modelId="{86461456-598E-4F1F-B626-57128430A155}" srcId="{49D4D001-CD32-4927-8D3D-AC79CA48B713}" destId="{9694E399-7A68-4692-8480-638480696C70}" srcOrd="2" destOrd="0" parTransId="{CFDF3013-59A4-4517-92BE-879EDD5D83C8}" sibTransId="{FCB4F91F-61A3-4589-A8F9-DC08ED682C07}"/>
    <dgm:cxn modelId="{353E6178-8968-4114-9952-55A98F74750C}" type="presOf" srcId="{9694E399-7A68-4692-8480-638480696C70}" destId="{2136F112-1D97-4973-BDA3-08BFC611AD70}" srcOrd="0" destOrd="2" presId="urn:microsoft.com/office/officeart/2005/8/layout/list1"/>
    <dgm:cxn modelId="{5F68D884-0A07-4E6A-9BFF-EE1F517A65B3}" type="presOf" srcId="{16CEDE68-15F9-4A69-BC89-AA269B645943}" destId="{BDF55F23-6A65-4B63-A917-BCB99DFF07CE}" srcOrd="0" destOrd="0" presId="urn:microsoft.com/office/officeart/2005/8/layout/list1"/>
    <dgm:cxn modelId="{63B266BA-34AB-4207-A30B-DCEFA737DFB8}" type="presOf" srcId="{DF9E7C98-2EE6-484D-85DD-B02296A9504F}" destId="{C1E2B30B-A71A-4513-AFA6-988566BC20A0}" srcOrd="0" destOrd="0" presId="urn:microsoft.com/office/officeart/2005/8/layout/list1"/>
    <dgm:cxn modelId="{B2AD31BB-8879-428A-8170-942032561D27}" type="presOf" srcId="{2637157D-A440-488E-B1CF-2238C0E6C92E}" destId="{2136F112-1D97-4973-BDA3-08BFC611AD70}" srcOrd="0" destOrd="0" presId="urn:microsoft.com/office/officeart/2005/8/layout/list1"/>
    <dgm:cxn modelId="{41382DCD-6C67-4151-B32A-1ED92FEFDC23}" srcId="{DF9E7C98-2EE6-484D-85DD-B02296A9504F}" destId="{49D4D001-CD32-4927-8D3D-AC79CA48B713}" srcOrd="1" destOrd="0" parTransId="{AAE65A30-9871-455D-AE15-D846A7D4838F}" sibTransId="{96DA94A0-CD94-481F-88A0-80B72B817529}"/>
    <dgm:cxn modelId="{A4D3E0CE-1203-46D2-990C-4B5B0DE9A0C2}" srcId="{DF9E7C98-2EE6-484D-85DD-B02296A9504F}" destId="{7827F4C2-1B96-4373-ADD2-D3A433024323}" srcOrd="0" destOrd="0" parTransId="{CE02608F-8C05-47FD-AC76-EB74DEF2CD33}" sibTransId="{26FAA909-1F90-4E77-BBC0-B2042C7D532E}"/>
    <dgm:cxn modelId="{2CB13CE8-03EA-43AD-98FD-87010AC62C12}" type="presOf" srcId="{AA6186BA-4F1E-4C5A-A678-1349FB8FD422}" destId="{BDF55F23-6A65-4B63-A917-BCB99DFF07CE}" srcOrd="0" destOrd="2" presId="urn:microsoft.com/office/officeart/2005/8/layout/list1"/>
    <dgm:cxn modelId="{E6FDCEF4-9321-4372-A0CE-2229DF896579}" srcId="{49D4D001-CD32-4927-8D3D-AC79CA48B713}" destId="{2637157D-A440-488E-B1CF-2238C0E6C92E}" srcOrd="0" destOrd="0" parTransId="{FADDC12B-25D4-4E63-B44E-8F1F15C7B58B}" sibTransId="{7BEFE6E8-1DC7-48DD-BF59-1B2AA550FD7E}"/>
    <dgm:cxn modelId="{8793A448-0F8A-4D56-8419-68A7DCC7D06A}" type="presParOf" srcId="{C1E2B30B-A71A-4513-AFA6-988566BC20A0}" destId="{37C406DD-B5DD-4879-97D1-A9F6CC175F74}" srcOrd="0" destOrd="0" presId="urn:microsoft.com/office/officeart/2005/8/layout/list1"/>
    <dgm:cxn modelId="{6FEFFB36-BB93-44FC-AFB6-B55F48898974}" type="presParOf" srcId="{37C406DD-B5DD-4879-97D1-A9F6CC175F74}" destId="{623EF5D0-79D8-40F7-9616-A9F7B6711242}" srcOrd="0" destOrd="0" presId="urn:microsoft.com/office/officeart/2005/8/layout/list1"/>
    <dgm:cxn modelId="{2918EB2D-961F-48AB-B04B-B0D43B8F9F1E}" type="presParOf" srcId="{37C406DD-B5DD-4879-97D1-A9F6CC175F74}" destId="{ABE12ADC-09B9-43F7-84A1-F059C8603D0C}" srcOrd="1" destOrd="0" presId="urn:microsoft.com/office/officeart/2005/8/layout/list1"/>
    <dgm:cxn modelId="{3657D76D-9E8F-41E7-B6E1-1ABF324BEA3B}" type="presParOf" srcId="{C1E2B30B-A71A-4513-AFA6-988566BC20A0}" destId="{5C3D2635-2CDC-493E-BC45-B7DCB2E9E914}" srcOrd="1" destOrd="0" presId="urn:microsoft.com/office/officeart/2005/8/layout/list1"/>
    <dgm:cxn modelId="{AFC5D949-93AF-452D-82BC-8B90733CEAEC}" type="presParOf" srcId="{C1E2B30B-A71A-4513-AFA6-988566BC20A0}" destId="{BDF55F23-6A65-4B63-A917-BCB99DFF07CE}" srcOrd="2" destOrd="0" presId="urn:microsoft.com/office/officeart/2005/8/layout/list1"/>
    <dgm:cxn modelId="{A773D3AA-E90B-4DF7-8997-AEE53031E7DD}" type="presParOf" srcId="{C1E2B30B-A71A-4513-AFA6-988566BC20A0}" destId="{512FD0CB-0FB9-496C-94AE-27F4E80D32D6}" srcOrd="3" destOrd="0" presId="urn:microsoft.com/office/officeart/2005/8/layout/list1"/>
    <dgm:cxn modelId="{40607F31-9905-44A9-92A7-60D9928FCD10}" type="presParOf" srcId="{C1E2B30B-A71A-4513-AFA6-988566BC20A0}" destId="{A2868F74-1820-4ACD-9593-7AE3BF6F94ED}" srcOrd="4" destOrd="0" presId="urn:microsoft.com/office/officeart/2005/8/layout/list1"/>
    <dgm:cxn modelId="{32E9798A-4DA0-4D65-8753-6886009F01DA}" type="presParOf" srcId="{A2868F74-1820-4ACD-9593-7AE3BF6F94ED}" destId="{C88363B7-828C-4B6C-9C40-744D4923777C}" srcOrd="0" destOrd="0" presId="urn:microsoft.com/office/officeart/2005/8/layout/list1"/>
    <dgm:cxn modelId="{E15477AD-B8C2-4DF0-8891-E2F1CC3E689D}" type="presParOf" srcId="{A2868F74-1820-4ACD-9593-7AE3BF6F94ED}" destId="{F87033AA-3360-449C-91FD-7FD573310D77}" srcOrd="1" destOrd="0" presId="urn:microsoft.com/office/officeart/2005/8/layout/list1"/>
    <dgm:cxn modelId="{7FF9A256-6BA3-42C1-8981-9E6AFD2FCF40}" type="presParOf" srcId="{C1E2B30B-A71A-4513-AFA6-988566BC20A0}" destId="{8584DB4D-65E6-419A-9742-44D84C06A66E}" srcOrd="5" destOrd="0" presId="urn:microsoft.com/office/officeart/2005/8/layout/list1"/>
    <dgm:cxn modelId="{837113A4-A4D4-4E19-89E9-C933EC2B35E2}" type="presParOf" srcId="{C1E2B30B-A71A-4513-AFA6-988566BC20A0}" destId="{2136F112-1D97-4973-BDA3-08BFC611AD70}" srcOrd="6" destOrd="0" presId="urn:microsoft.com/office/officeart/2005/8/layout/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256E07-CFA7-4980-9D86-389AB12C5369}">
      <dsp:nvSpPr>
        <dsp:cNvPr id="0" name=""/>
        <dsp:cNvSpPr/>
      </dsp:nvSpPr>
      <dsp:spPr>
        <a:xfrm>
          <a:off x="0" y="416432"/>
          <a:ext cx="5688359" cy="921375"/>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41480" tIns="312420" rIns="441480" bIns="106680" numCol="1" spcCol="1270" anchor="t" anchorCtr="0">
          <a:noAutofit/>
        </a:bodyPr>
        <a:lstStyle/>
        <a:p>
          <a:pPr marL="114300" lvl="1" indent="-114300" algn="l" defTabSz="666750">
            <a:lnSpc>
              <a:spcPct val="90000"/>
            </a:lnSpc>
            <a:spcBef>
              <a:spcPct val="0"/>
            </a:spcBef>
            <a:spcAft>
              <a:spcPct val="15000"/>
            </a:spcAft>
            <a:buChar char="•"/>
          </a:pPr>
          <a:r>
            <a:rPr lang="zh-CN" altLang="en-US" sz="1500" b="1" kern="1200" cap="none" spc="0" dirty="0">
              <a:ln w="0"/>
              <a:solidFill>
                <a:schemeClr val="tx1"/>
              </a:solidFill>
            </a:rPr>
            <a:t>传统水相湿式氧化脱硫的</a:t>
          </a:r>
          <a:r>
            <a:rPr lang="zh-CN" altLang="en-US" sz="1500" b="1" kern="1200" cap="none" spc="0" dirty="0">
              <a:ln w="0"/>
              <a:solidFill>
                <a:srgbClr val="FF0000"/>
              </a:solidFill>
            </a:rPr>
            <a:t>局限性</a:t>
          </a:r>
          <a:endParaRPr lang="zh-CN" altLang="en-US" sz="1500" kern="1200" dirty="0">
            <a:solidFill>
              <a:srgbClr val="FF0000"/>
            </a:solidFill>
          </a:endParaRPr>
        </a:p>
        <a:p>
          <a:pPr marL="114300" lvl="1" indent="-114300" algn="l" defTabSz="666750">
            <a:lnSpc>
              <a:spcPct val="90000"/>
            </a:lnSpc>
            <a:spcBef>
              <a:spcPct val="0"/>
            </a:spcBef>
            <a:spcAft>
              <a:spcPct val="15000"/>
            </a:spcAft>
            <a:buChar char="•"/>
          </a:pPr>
          <a:r>
            <a:rPr lang="zh-CN" altLang="en-US" sz="1500" b="1" kern="1200" dirty="0">
              <a:solidFill>
                <a:schemeClr val="tx1"/>
              </a:solidFill>
              <a:effectLst/>
              <a:latin typeface="Times New Roman" panose="02020603050405020304" pitchFamily="18" charset="0"/>
              <a:ea typeface="宋体" panose="02010600030101010101" pitchFamily="2" charset="-122"/>
            </a:rPr>
            <a:t>非水相湿法氧化脱硫的</a:t>
          </a:r>
          <a:r>
            <a:rPr lang="zh-CN" altLang="en-US" sz="1500" b="1" kern="1200" dirty="0">
              <a:solidFill>
                <a:srgbClr val="FF0000"/>
              </a:solidFill>
              <a:effectLst/>
              <a:latin typeface="Times New Roman" panose="02020603050405020304" pitchFamily="18" charset="0"/>
              <a:ea typeface="宋体" panose="02010600030101010101" pitchFamily="2" charset="-122"/>
            </a:rPr>
            <a:t>机遇</a:t>
          </a:r>
          <a:endParaRPr lang="zh-CN" altLang="en-US" sz="1500" kern="1200" dirty="0">
            <a:solidFill>
              <a:srgbClr val="FF0000"/>
            </a:solidFill>
          </a:endParaRPr>
        </a:p>
      </dsp:txBody>
      <dsp:txXfrm>
        <a:off x="0" y="416432"/>
        <a:ext cx="5688359" cy="921375"/>
      </dsp:txXfrm>
    </dsp:sp>
    <dsp:sp modelId="{9C5239DB-379C-4E5C-832B-5A439F5A296C}">
      <dsp:nvSpPr>
        <dsp:cNvPr id="0" name=""/>
        <dsp:cNvSpPr/>
      </dsp:nvSpPr>
      <dsp:spPr>
        <a:xfrm>
          <a:off x="284417" y="195032"/>
          <a:ext cx="3981851" cy="442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0504" tIns="0" rIns="150504" bIns="0" numCol="1" spcCol="1270" anchor="ctr" anchorCtr="0">
          <a:noAutofit/>
        </a:bodyPr>
        <a:lstStyle/>
        <a:p>
          <a:pPr marL="0" lvl="0" indent="0" algn="l" defTabSz="666750">
            <a:lnSpc>
              <a:spcPct val="90000"/>
            </a:lnSpc>
            <a:spcBef>
              <a:spcPct val="0"/>
            </a:spcBef>
            <a:spcAft>
              <a:spcPct val="35000"/>
            </a:spcAft>
            <a:buNone/>
          </a:pPr>
          <a:r>
            <a:rPr lang="en-US" altLang="zh-CN" sz="1500" b="1" kern="1200" dirty="0">
              <a:ln w="0"/>
              <a:solidFill>
                <a:schemeClr val="bg1"/>
              </a:solidFill>
            </a:rPr>
            <a:t>1 </a:t>
          </a:r>
          <a:r>
            <a:rPr lang="zh-CN" altLang="en-US" sz="1500" b="1" kern="1200" dirty="0">
              <a:ln w="0"/>
              <a:solidFill>
                <a:schemeClr val="bg1"/>
              </a:solidFill>
            </a:rPr>
            <a:t>离子液体湿法氧化脱硫技术的发展机遇</a:t>
          </a:r>
          <a:endParaRPr lang="zh-CN" altLang="en-US" sz="1500" kern="1200" dirty="0">
            <a:solidFill>
              <a:schemeClr val="bg1"/>
            </a:solidFill>
          </a:endParaRPr>
        </a:p>
      </dsp:txBody>
      <dsp:txXfrm>
        <a:off x="306033" y="216648"/>
        <a:ext cx="3938619" cy="399568"/>
      </dsp:txXfrm>
    </dsp:sp>
    <dsp:sp modelId="{E4D56F1A-5875-4528-A214-450937824326}">
      <dsp:nvSpPr>
        <dsp:cNvPr id="0" name=""/>
        <dsp:cNvSpPr/>
      </dsp:nvSpPr>
      <dsp:spPr>
        <a:xfrm>
          <a:off x="0" y="1640207"/>
          <a:ext cx="5688359" cy="4347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41480" tIns="312420" rIns="441480" bIns="106680" numCol="1" spcCol="1270" anchor="t" anchorCtr="0">
          <a:noAutofit/>
        </a:bodyPr>
        <a:lstStyle/>
        <a:p>
          <a:pPr marL="114300" lvl="1" indent="-114300" algn="l" defTabSz="666750">
            <a:lnSpc>
              <a:spcPct val="90000"/>
            </a:lnSpc>
            <a:spcBef>
              <a:spcPct val="0"/>
            </a:spcBef>
            <a:spcAft>
              <a:spcPct val="15000"/>
            </a:spcAft>
            <a:buChar char="•"/>
          </a:pPr>
          <a:r>
            <a:rPr lang="en-US" altLang="zh-CN" sz="1500" b="1" kern="1200" dirty="0">
              <a:effectLst/>
              <a:latin typeface="Times New Roman" panose="02020603050405020304" pitchFamily="18" charset="0"/>
              <a:ea typeface="宋体" panose="02010600030101010101" pitchFamily="2" charset="-122"/>
            </a:rPr>
            <a:t>2.1</a:t>
          </a:r>
          <a:r>
            <a:rPr lang="zh-CN" altLang="zh-CN" sz="1500" b="1" kern="1200" dirty="0">
              <a:solidFill>
                <a:srgbClr val="FF0000"/>
              </a:solidFill>
              <a:effectLst/>
              <a:latin typeface="Times New Roman" panose="02020603050405020304" pitchFamily="18" charset="0"/>
              <a:ea typeface="宋体" panose="02010600030101010101" pitchFamily="2" charset="-122"/>
            </a:rPr>
            <a:t>氧化脱硫</a:t>
          </a:r>
          <a:r>
            <a:rPr lang="zh-CN" altLang="zh-CN" sz="1500" b="1" kern="1200" dirty="0">
              <a:effectLst/>
              <a:latin typeface="Times New Roman" panose="02020603050405020304" pitchFamily="18" charset="0"/>
              <a:ea typeface="宋体" panose="02010600030101010101" pitchFamily="2" charset="-122"/>
            </a:rPr>
            <a:t>反应与外场强化</a:t>
          </a:r>
          <a:endParaRPr lang="zh-CN" altLang="en-US" sz="1500" kern="1200" dirty="0"/>
        </a:p>
        <a:p>
          <a:pPr marL="228600" lvl="2" indent="-114300" algn="l" defTabSz="666750">
            <a:lnSpc>
              <a:spcPct val="90000"/>
            </a:lnSpc>
            <a:spcBef>
              <a:spcPct val="0"/>
            </a:spcBef>
            <a:spcAft>
              <a:spcPct val="15000"/>
            </a:spcAft>
            <a:buChar char="•"/>
          </a:pPr>
          <a:r>
            <a:rPr lang="en-US" altLang="zh-CN" sz="1500" kern="1200" dirty="0">
              <a:effectLst/>
              <a:latin typeface="Times New Roman" panose="02020603050405020304" pitchFamily="18" charset="0"/>
              <a:ea typeface="宋体" panose="02010600030101010101" pitchFamily="2" charset="-122"/>
            </a:rPr>
            <a:t>2.1.1  </a:t>
          </a:r>
          <a:r>
            <a:rPr lang="zh-CN" altLang="zh-CN" sz="1500" kern="1200" dirty="0">
              <a:effectLst/>
              <a:latin typeface="Times New Roman" panose="02020603050405020304" pitchFamily="18" charset="0"/>
              <a:ea typeface="楷体_GB2312"/>
              <a:cs typeface="Times New Roman" panose="02020603050405020304" pitchFamily="18" charset="0"/>
            </a:rPr>
            <a:t>溶剂对铁基离子液体脱硫过程的影响</a:t>
          </a:r>
          <a:endParaRPr lang="zh-CN" altLang="en-US" sz="1500" kern="1200" dirty="0"/>
        </a:p>
        <a:p>
          <a:pPr marL="228600" lvl="2" indent="-114300" algn="l" defTabSz="666750">
            <a:lnSpc>
              <a:spcPct val="90000"/>
            </a:lnSpc>
            <a:spcBef>
              <a:spcPct val="0"/>
            </a:spcBef>
            <a:spcAft>
              <a:spcPct val="15000"/>
            </a:spcAft>
            <a:buChar char="•"/>
          </a:pPr>
          <a:r>
            <a:rPr lang="en-US" altLang="zh-CN" sz="1500" kern="1200" dirty="0">
              <a:effectLst/>
              <a:latin typeface="Times New Roman" panose="02020603050405020304" pitchFamily="18" charset="0"/>
              <a:ea typeface="宋体" panose="02010600030101010101" pitchFamily="2" charset="-122"/>
            </a:rPr>
            <a:t>2.1.2  </a:t>
          </a:r>
          <a:r>
            <a:rPr lang="zh-CN" altLang="zh-CN" sz="1500" kern="1200" dirty="0">
              <a:effectLst/>
              <a:latin typeface="Times New Roman" panose="02020603050405020304" pitchFamily="18" charset="0"/>
              <a:ea typeface="楷体_GB2312"/>
              <a:cs typeface="Times New Roman" panose="02020603050405020304" pitchFamily="18" charset="0"/>
            </a:rPr>
            <a:t>水对铁基离子液体脱硫过程的影响</a:t>
          </a:r>
          <a:endParaRPr lang="zh-CN" altLang="en-US" sz="1500" kern="1200" dirty="0"/>
        </a:p>
        <a:p>
          <a:pPr marL="228600" lvl="2" indent="-114300" algn="l" defTabSz="666750">
            <a:lnSpc>
              <a:spcPct val="90000"/>
            </a:lnSpc>
            <a:spcBef>
              <a:spcPct val="0"/>
            </a:spcBef>
            <a:spcAft>
              <a:spcPct val="15000"/>
            </a:spcAft>
            <a:buChar char="•"/>
          </a:pPr>
          <a:r>
            <a:rPr lang="en-US" altLang="zh-CN" sz="1500" kern="1200" dirty="0">
              <a:effectLst/>
              <a:latin typeface="Times New Roman" panose="02020603050405020304" pitchFamily="18" charset="0"/>
              <a:ea typeface="宋体" panose="02010600030101010101" pitchFamily="2" charset="-122"/>
            </a:rPr>
            <a:t>2.1.3  </a:t>
          </a:r>
          <a:r>
            <a:rPr lang="zh-CN" altLang="zh-CN" sz="1500" kern="1200" dirty="0">
              <a:effectLst/>
              <a:latin typeface="Times New Roman" panose="02020603050405020304" pitchFamily="18" charset="0"/>
              <a:ea typeface="楷体_GB2312"/>
              <a:cs typeface="Times New Roman" panose="02020603050405020304" pitchFamily="18" charset="0"/>
            </a:rPr>
            <a:t>多金属离子协同作用对铁基离子液体脱硫</a:t>
          </a:r>
          <a:endParaRPr lang="zh-CN" altLang="en-US" sz="1500" kern="1200" dirty="0"/>
        </a:p>
        <a:p>
          <a:pPr marL="228600" lvl="2" indent="-114300" algn="l" defTabSz="666750">
            <a:lnSpc>
              <a:spcPct val="90000"/>
            </a:lnSpc>
            <a:spcBef>
              <a:spcPct val="0"/>
            </a:spcBef>
            <a:spcAft>
              <a:spcPct val="15000"/>
            </a:spcAft>
            <a:buChar char="•"/>
          </a:pPr>
          <a:r>
            <a:rPr lang="en-US" altLang="zh-CN" sz="1500" kern="1200" dirty="0">
              <a:effectLst/>
              <a:latin typeface="Times New Roman" panose="02020603050405020304" pitchFamily="18" charset="0"/>
              <a:ea typeface="宋体" panose="02010600030101010101" pitchFamily="2" charset="-122"/>
            </a:rPr>
            <a:t>2.1.4  </a:t>
          </a:r>
          <a:r>
            <a:rPr lang="en-US" altLang="zh-CN" sz="1500" kern="1200" dirty="0">
              <a:effectLst/>
              <a:latin typeface="Times New Roman" panose="02020603050405020304" pitchFamily="18" charset="0"/>
              <a:ea typeface="楷体_GB2312"/>
            </a:rPr>
            <a:t>B-L</a:t>
          </a:r>
          <a:r>
            <a:rPr lang="zh-CN" altLang="zh-CN" sz="1500" kern="1200" dirty="0">
              <a:effectLst/>
              <a:latin typeface="Times New Roman" panose="02020603050405020304" pitchFamily="18" charset="0"/>
              <a:ea typeface="楷体_GB2312"/>
              <a:cs typeface="Times New Roman" panose="02020603050405020304" pitchFamily="18" charset="0"/>
            </a:rPr>
            <a:t>酸性对铁基离子液体脱硫过程的影响</a:t>
          </a:r>
          <a:endParaRPr lang="zh-CN" altLang="en-US" sz="1500" kern="1200" dirty="0"/>
        </a:p>
        <a:p>
          <a:pPr marL="228600" lvl="2" indent="-114300" algn="l" defTabSz="666750">
            <a:lnSpc>
              <a:spcPct val="90000"/>
            </a:lnSpc>
            <a:spcBef>
              <a:spcPct val="0"/>
            </a:spcBef>
            <a:spcAft>
              <a:spcPct val="15000"/>
            </a:spcAft>
            <a:buChar char="•"/>
          </a:pPr>
          <a:r>
            <a:rPr lang="en-US" altLang="zh-CN" sz="1500" kern="1200" dirty="0">
              <a:effectLst/>
              <a:latin typeface="Times New Roman" panose="02020603050405020304" pitchFamily="18" charset="0"/>
              <a:ea typeface="宋体" panose="02010600030101010101" pitchFamily="2" charset="-122"/>
            </a:rPr>
            <a:t>2.1.5  </a:t>
          </a:r>
          <a:r>
            <a:rPr lang="zh-CN" altLang="zh-CN" sz="1500" kern="1200" dirty="0">
              <a:effectLst/>
              <a:latin typeface="Times New Roman" panose="02020603050405020304" pitchFamily="18" charset="0"/>
              <a:ea typeface="楷体_GB2312"/>
              <a:cs typeface="Times New Roman" panose="02020603050405020304" pitchFamily="18" charset="0"/>
            </a:rPr>
            <a:t>温度对铁基离子液体脱硫过程的影响</a:t>
          </a:r>
          <a:endParaRPr lang="zh-CN" altLang="en-US" sz="1500" kern="1200" dirty="0"/>
        </a:p>
        <a:p>
          <a:pPr marL="228600" lvl="2" indent="-114300" algn="l" defTabSz="666750">
            <a:lnSpc>
              <a:spcPct val="90000"/>
            </a:lnSpc>
            <a:spcBef>
              <a:spcPct val="0"/>
            </a:spcBef>
            <a:spcAft>
              <a:spcPct val="15000"/>
            </a:spcAft>
            <a:buChar char="•"/>
          </a:pPr>
          <a:r>
            <a:rPr lang="en-US" altLang="zh-CN" sz="1500" kern="1200" dirty="0">
              <a:effectLst/>
              <a:latin typeface="Times New Roman" panose="02020603050405020304" pitchFamily="18" charset="0"/>
              <a:ea typeface="宋体" panose="02010600030101010101" pitchFamily="2" charset="-122"/>
            </a:rPr>
            <a:t>2.1.6  </a:t>
          </a:r>
          <a:r>
            <a:rPr lang="zh-CN" altLang="zh-CN" sz="1500" kern="1200" dirty="0">
              <a:effectLst/>
              <a:latin typeface="Times New Roman" panose="02020603050405020304" pitchFamily="18" charset="0"/>
              <a:ea typeface="楷体_GB2312"/>
              <a:cs typeface="Times New Roman" panose="02020603050405020304" pitchFamily="18" charset="0"/>
            </a:rPr>
            <a:t>压力对铁基离子液体脱硫过程的影响</a:t>
          </a:r>
          <a:endParaRPr lang="zh-CN" altLang="en-US" sz="1500" kern="1200" dirty="0"/>
        </a:p>
        <a:p>
          <a:pPr marL="228600" lvl="2" indent="-114300" algn="l" defTabSz="666750">
            <a:lnSpc>
              <a:spcPct val="90000"/>
            </a:lnSpc>
            <a:spcBef>
              <a:spcPct val="0"/>
            </a:spcBef>
            <a:spcAft>
              <a:spcPct val="15000"/>
            </a:spcAft>
            <a:buChar char="•"/>
          </a:pPr>
          <a:r>
            <a:rPr lang="en-US" altLang="zh-CN" sz="1500" kern="1200" dirty="0">
              <a:effectLst/>
              <a:latin typeface="Times New Roman" panose="02020603050405020304" pitchFamily="18" charset="0"/>
              <a:ea typeface="宋体" panose="02010600030101010101" pitchFamily="2" charset="-122"/>
            </a:rPr>
            <a:t>2.1.7  </a:t>
          </a:r>
          <a:r>
            <a:rPr lang="zh-CN" altLang="zh-CN" sz="1500" kern="1200" dirty="0">
              <a:effectLst/>
              <a:latin typeface="Times New Roman" panose="02020603050405020304" pitchFamily="18" charset="0"/>
              <a:ea typeface="楷体_GB2312"/>
              <a:cs typeface="Times New Roman" panose="02020603050405020304" pitchFamily="18" charset="0"/>
            </a:rPr>
            <a:t>反应器类型对铁基离子液体脱硫过程的影响</a:t>
          </a:r>
          <a:endParaRPr lang="zh-CN" altLang="en-US" sz="1500" kern="1200" dirty="0"/>
        </a:p>
        <a:p>
          <a:pPr marL="114300" lvl="1" indent="-114300" algn="l" defTabSz="666750">
            <a:lnSpc>
              <a:spcPct val="90000"/>
            </a:lnSpc>
            <a:spcBef>
              <a:spcPct val="0"/>
            </a:spcBef>
            <a:spcAft>
              <a:spcPct val="15000"/>
            </a:spcAft>
            <a:buChar char="•"/>
          </a:pPr>
          <a:r>
            <a:rPr lang="en-US" altLang="zh-CN" sz="1500" b="1" kern="1200" dirty="0">
              <a:solidFill>
                <a:srgbClr val="000000"/>
              </a:solidFill>
              <a:effectLst/>
              <a:latin typeface="Times New Roman" panose="02020603050405020304" pitchFamily="18" charset="0"/>
              <a:ea typeface="宋体" panose="02010600030101010101" pitchFamily="2" charset="-122"/>
            </a:rPr>
            <a:t>2.2</a:t>
          </a:r>
          <a:r>
            <a:rPr lang="zh-CN" altLang="zh-CN" sz="1500" b="1" kern="1200" dirty="0">
              <a:solidFill>
                <a:srgbClr val="000000"/>
              </a:solidFill>
              <a:effectLst/>
              <a:latin typeface="Times New Roman" panose="02020603050405020304" pitchFamily="18" charset="0"/>
              <a:ea typeface="宋体" panose="02010600030101010101" pitchFamily="2" charset="-122"/>
            </a:rPr>
            <a:t>脱硫</a:t>
          </a:r>
          <a:r>
            <a:rPr lang="zh-CN" altLang="zh-CN" sz="1500" b="1" kern="1200" dirty="0">
              <a:solidFill>
                <a:srgbClr val="FF0000"/>
              </a:solidFill>
              <a:effectLst/>
              <a:latin typeface="Times New Roman" panose="02020603050405020304" pitchFamily="18" charset="0"/>
              <a:ea typeface="宋体" panose="02010600030101010101" pitchFamily="2" charset="-122"/>
            </a:rPr>
            <a:t>再生</a:t>
          </a:r>
          <a:r>
            <a:rPr lang="zh-CN" altLang="zh-CN" sz="1500" b="1" kern="1200" dirty="0">
              <a:solidFill>
                <a:srgbClr val="000000"/>
              </a:solidFill>
              <a:effectLst/>
              <a:latin typeface="Times New Roman" panose="02020603050405020304" pitchFamily="18" charset="0"/>
              <a:ea typeface="宋体" panose="02010600030101010101" pitchFamily="2" charset="-122"/>
            </a:rPr>
            <a:t>反应</a:t>
          </a:r>
          <a:endParaRPr lang="zh-CN" altLang="en-US" sz="1500" kern="1200" dirty="0"/>
        </a:p>
        <a:p>
          <a:pPr marL="228600" lvl="2" indent="-114300" algn="l" defTabSz="666750">
            <a:lnSpc>
              <a:spcPct val="90000"/>
            </a:lnSpc>
            <a:spcBef>
              <a:spcPct val="0"/>
            </a:spcBef>
            <a:spcAft>
              <a:spcPct val="15000"/>
            </a:spcAft>
            <a:buChar char="•"/>
          </a:pPr>
          <a:r>
            <a:rPr lang="en-US" altLang="zh-CN" sz="1500" kern="1200" dirty="0">
              <a:effectLst/>
              <a:latin typeface="Times New Roman" panose="02020603050405020304" pitchFamily="18" charset="0"/>
              <a:ea typeface="宋体" panose="02010600030101010101" pitchFamily="2" charset="-122"/>
            </a:rPr>
            <a:t>2.2.1  </a:t>
          </a:r>
          <a:r>
            <a:rPr lang="zh-CN" altLang="zh-CN" sz="1500" kern="1200" dirty="0">
              <a:effectLst/>
              <a:latin typeface="Times New Roman" panose="02020603050405020304" pitchFamily="18" charset="0"/>
              <a:ea typeface="楷体_GB2312"/>
              <a:cs typeface="Times New Roman" panose="02020603050405020304" pitchFamily="18" charset="0"/>
            </a:rPr>
            <a:t>氧化还原介体对铁基离子液体再生过程的影响</a:t>
          </a:r>
          <a:endParaRPr lang="zh-CN" altLang="en-US" sz="1500" kern="1200" dirty="0"/>
        </a:p>
        <a:p>
          <a:pPr marL="228600" lvl="2" indent="-114300" algn="l" defTabSz="666750">
            <a:lnSpc>
              <a:spcPct val="90000"/>
            </a:lnSpc>
            <a:spcBef>
              <a:spcPct val="0"/>
            </a:spcBef>
            <a:spcAft>
              <a:spcPct val="15000"/>
            </a:spcAft>
            <a:buChar char="•"/>
          </a:pPr>
          <a:r>
            <a:rPr lang="en-US" altLang="zh-CN" sz="1500" kern="1200" dirty="0">
              <a:effectLst/>
              <a:latin typeface="Times New Roman" panose="02020603050405020304" pitchFamily="18" charset="0"/>
              <a:ea typeface="宋体" panose="02010600030101010101" pitchFamily="2" charset="-122"/>
            </a:rPr>
            <a:t>2.2.2  </a:t>
          </a:r>
          <a:r>
            <a:rPr lang="zh-CN" altLang="zh-CN" sz="1500" kern="1200" dirty="0">
              <a:effectLst/>
              <a:latin typeface="Times New Roman" panose="02020603050405020304" pitchFamily="18" charset="0"/>
              <a:ea typeface="楷体_GB2312"/>
              <a:cs typeface="Times New Roman" panose="02020603050405020304" pitchFamily="18" charset="0"/>
            </a:rPr>
            <a:t>电解法对铁基离子液体再生过程的影响</a:t>
          </a:r>
          <a:endParaRPr lang="zh-CN" altLang="en-US" sz="1500" kern="1200" dirty="0"/>
        </a:p>
        <a:p>
          <a:pPr marL="228600" lvl="2" indent="-114300" algn="l" defTabSz="666750">
            <a:lnSpc>
              <a:spcPct val="90000"/>
            </a:lnSpc>
            <a:spcBef>
              <a:spcPct val="0"/>
            </a:spcBef>
            <a:spcAft>
              <a:spcPct val="15000"/>
            </a:spcAft>
            <a:buChar char="•"/>
          </a:pPr>
          <a:r>
            <a:rPr lang="en-US" altLang="zh-CN" sz="1500" kern="1200" dirty="0">
              <a:effectLst/>
              <a:latin typeface="Times New Roman" panose="02020603050405020304" pitchFamily="18" charset="0"/>
              <a:ea typeface="宋体" panose="02010600030101010101" pitchFamily="2" charset="-122"/>
            </a:rPr>
            <a:t>2.2.3  </a:t>
          </a:r>
          <a:r>
            <a:rPr lang="zh-CN" altLang="zh-CN" sz="1500" kern="1200" dirty="0">
              <a:effectLst/>
              <a:latin typeface="Times New Roman" panose="02020603050405020304" pitchFamily="18" charset="0"/>
              <a:ea typeface="楷体_GB2312"/>
              <a:cs typeface="Times New Roman" panose="02020603050405020304" pitchFamily="18" charset="0"/>
            </a:rPr>
            <a:t>曝气方式对铁基离子液体再生过程的影响</a:t>
          </a:r>
          <a:endParaRPr lang="zh-CN" altLang="en-US" sz="1500" kern="1200" dirty="0"/>
        </a:p>
        <a:p>
          <a:pPr marL="114300" lvl="1" indent="-114300" algn="l" defTabSz="666750">
            <a:lnSpc>
              <a:spcPct val="90000"/>
            </a:lnSpc>
            <a:spcBef>
              <a:spcPct val="0"/>
            </a:spcBef>
            <a:spcAft>
              <a:spcPct val="15000"/>
            </a:spcAft>
            <a:buChar char="•"/>
          </a:pPr>
          <a:r>
            <a:rPr lang="en-US" altLang="zh-CN" sz="1500" b="1" kern="1200" dirty="0">
              <a:effectLst/>
              <a:latin typeface="Times New Roman" panose="02020603050405020304" pitchFamily="18" charset="0"/>
              <a:ea typeface="宋体" panose="02010600030101010101" pitchFamily="2" charset="-122"/>
              <a:cs typeface="Calibri" panose="020F0502020204030204" pitchFamily="34" charset="0"/>
            </a:rPr>
            <a:t>2.3 </a:t>
          </a:r>
          <a:r>
            <a:rPr lang="zh-CN" altLang="zh-CN" sz="1500" b="1" kern="1200" dirty="0">
              <a:effectLst/>
              <a:latin typeface="Times New Roman" panose="02020603050405020304" pitchFamily="18" charset="0"/>
              <a:ea typeface="宋体" panose="02010600030101010101" pitchFamily="2" charset="-122"/>
              <a:cs typeface="Calibri" panose="020F0502020204030204" pitchFamily="34" charset="0"/>
            </a:rPr>
            <a:t>硫磺产物的</a:t>
          </a:r>
          <a:r>
            <a:rPr lang="zh-CN" altLang="zh-CN" sz="1500" b="1" kern="1200" dirty="0">
              <a:solidFill>
                <a:srgbClr val="FF0000"/>
              </a:solidFill>
              <a:effectLst/>
              <a:latin typeface="Times New Roman" panose="02020603050405020304" pitchFamily="18" charset="0"/>
              <a:ea typeface="宋体" panose="02010600030101010101" pitchFamily="2" charset="-122"/>
              <a:cs typeface="Calibri" panose="020F0502020204030204" pitchFamily="34" charset="0"/>
            </a:rPr>
            <a:t>分离与纯化</a:t>
          </a:r>
          <a:endParaRPr lang="zh-CN" altLang="en-US" sz="1500" kern="1200" dirty="0">
            <a:solidFill>
              <a:srgbClr val="FF0000"/>
            </a:solidFill>
          </a:endParaRPr>
        </a:p>
        <a:p>
          <a:pPr marL="114300" lvl="1" indent="-114300" algn="l" defTabSz="666750">
            <a:lnSpc>
              <a:spcPct val="90000"/>
            </a:lnSpc>
            <a:spcBef>
              <a:spcPct val="0"/>
            </a:spcBef>
            <a:spcAft>
              <a:spcPct val="15000"/>
            </a:spcAft>
            <a:buChar char="•"/>
          </a:pPr>
          <a:r>
            <a:rPr lang="en-US" altLang="zh-CN" sz="1500" b="1" kern="1200" dirty="0">
              <a:effectLst/>
              <a:latin typeface="Times New Roman" panose="02020603050405020304" pitchFamily="18" charset="0"/>
              <a:ea typeface="宋体" panose="02010600030101010101" pitchFamily="2" charset="-122"/>
              <a:cs typeface="Calibri" panose="020F0502020204030204" pitchFamily="34" charset="0"/>
            </a:rPr>
            <a:t>2.4 </a:t>
          </a:r>
          <a:r>
            <a:rPr lang="zh-CN" altLang="zh-CN" sz="1500" b="1" kern="1200" dirty="0">
              <a:solidFill>
                <a:srgbClr val="FF0000"/>
              </a:solidFill>
              <a:effectLst/>
              <a:latin typeface="Times New Roman" panose="02020603050405020304" pitchFamily="18" charset="0"/>
              <a:ea typeface="宋体" panose="02010600030101010101" pitchFamily="2" charset="-122"/>
              <a:cs typeface="Calibri" panose="020F0502020204030204" pitchFamily="34" charset="0"/>
            </a:rPr>
            <a:t>原料气杂质</a:t>
          </a:r>
          <a:r>
            <a:rPr lang="zh-CN" altLang="zh-CN" sz="1500" b="1" kern="1200" dirty="0">
              <a:effectLst/>
              <a:latin typeface="Times New Roman" panose="02020603050405020304" pitchFamily="18" charset="0"/>
              <a:ea typeface="宋体" panose="02010600030101010101" pitchFamily="2" charset="-122"/>
              <a:cs typeface="Calibri" panose="020F0502020204030204" pitchFamily="34" charset="0"/>
            </a:rPr>
            <a:t>组分影响</a:t>
          </a:r>
          <a:endParaRPr lang="zh-CN" altLang="en-US" sz="1500" kern="1200" dirty="0"/>
        </a:p>
        <a:p>
          <a:pPr marL="114300" lvl="1" indent="-114300" algn="l" defTabSz="666750">
            <a:lnSpc>
              <a:spcPct val="90000"/>
            </a:lnSpc>
            <a:spcBef>
              <a:spcPct val="0"/>
            </a:spcBef>
            <a:spcAft>
              <a:spcPct val="15000"/>
            </a:spcAft>
            <a:buChar char="•"/>
          </a:pPr>
          <a:r>
            <a:rPr lang="en-US" altLang="zh-CN" sz="1500" b="1" kern="1200" dirty="0">
              <a:effectLst/>
              <a:latin typeface="Times New Roman" panose="02020603050405020304" pitchFamily="18" charset="0"/>
              <a:ea typeface="宋体" panose="02010600030101010101" pitchFamily="2" charset="-122"/>
              <a:cs typeface="Calibri" panose="020F0502020204030204" pitchFamily="34" charset="0"/>
            </a:rPr>
            <a:t>2.5 </a:t>
          </a:r>
          <a:r>
            <a:rPr lang="zh-CN" altLang="zh-CN" sz="1500" b="1" kern="1200" dirty="0">
              <a:effectLst/>
              <a:latin typeface="Times New Roman" panose="02020603050405020304" pitchFamily="18" charset="0"/>
              <a:ea typeface="宋体" panose="02010600030101010101" pitchFamily="2" charset="-122"/>
              <a:cs typeface="Calibri" panose="020F0502020204030204" pitchFamily="34" charset="0"/>
            </a:rPr>
            <a:t>新型</a:t>
          </a:r>
          <a:r>
            <a:rPr lang="zh-CN" altLang="zh-CN" sz="1500" b="1" kern="1200" dirty="0">
              <a:effectLst/>
              <a:latin typeface="Times New Roman" panose="02020603050405020304" pitchFamily="18" charset="0"/>
              <a:ea typeface="宋体" panose="02010600030101010101" pitchFamily="2" charset="-122"/>
            </a:rPr>
            <a:t>非水相脱硫</a:t>
          </a:r>
          <a:r>
            <a:rPr lang="zh-CN" altLang="zh-CN" sz="1500" b="1" kern="1200" dirty="0">
              <a:solidFill>
                <a:srgbClr val="FF0000"/>
              </a:solidFill>
              <a:effectLst/>
              <a:latin typeface="Times New Roman" panose="02020603050405020304" pitchFamily="18" charset="0"/>
              <a:ea typeface="宋体" panose="02010600030101010101" pitchFamily="2" charset="-122"/>
            </a:rPr>
            <a:t>工艺</a:t>
          </a:r>
          <a:r>
            <a:rPr lang="zh-CN" altLang="zh-CN" sz="1500" b="1" kern="1200" dirty="0">
              <a:effectLst/>
              <a:latin typeface="Times New Roman" panose="02020603050405020304" pitchFamily="18" charset="0"/>
              <a:ea typeface="宋体" panose="02010600030101010101" pitchFamily="2" charset="-122"/>
            </a:rPr>
            <a:t>的构建</a:t>
          </a:r>
          <a:endParaRPr lang="zh-CN" altLang="en-US" sz="1500" kern="1200" dirty="0"/>
        </a:p>
      </dsp:txBody>
      <dsp:txXfrm>
        <a:off x="0" y="1640207"/>
        <a:ext cx="5688359" cy="4347000"/>
      </dsp:txXfrm>
    </dsp:sp>
    <dsp:sp modelId="{21FB92F6-4954-421C-9C67-1FC88943F289}">
      <dsp:nvSpPr>
        <dsp:cNvPr id="0" name=""/>
        <dsp:cNvSpPr/>
      </dsp:nvSpPr>
      <dsp:spPr>
        <a:xfrm>
          <a:off x="284417" y="1418807"/>
          <a:ext cx="3981851" cy="442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0504" tIns="0" rIns="150504" bIns="0" numCol="1" spcCol="1270" anchor="ctr" anchorCtr="0">
          <a:noAutofit/>
        </a:bodyPr>
        <a:lstStyle/>
        <a:p>
          <a:pPr marL="0" lvl="0" indent="0" algn="l" defTabSz="666750">
            <a:lnSpc>
              <a:spcPct val="90000"/>
            </a:lnSpc>
            <a:spcBef>
              <a:spcPct val="0"/>
            </a:spcBef>
            <a:spcAft>
              <a:spcPct val="35000"/>
            </a:spcAft>
            <a:buNone/>
          </a:pPr>
          <a:r>
            <a:rPr lang="en-US" altLang="zh-CN" sz="1500" kern="1200" dirty="0">
              <a:effectLst/>
              <a:latin typeface="Times New Roman" panose="02020603050405020304" pitchFamily="18" charset="0"/>
              <a:ea typeface="仿宋_GB2312"/>
            </a:rPr>
            <a:t>2  </a:t>
          </a:r>
          <a:r>
            <a:rPr lang="zh-CN" altLang="zh-CN" sz="1500" kern="1200" dirty="0">
              <a:effectLst/>
              <a:latin typeface="Times New Roman" panose="02020603050405020304" pitchFamily="18" charset="0"/>
              <a:ea typeface="仿宋_GB2312"/>
            </a:rPr>
            <a:t>金属基离子液体湿法氧化脱硫</a:t>
          </a:r>
          <a:r>
            <a:rPr lang="zh-CN" altLang="zh-CN" sz="1500" b="1" kern="1200" dirty="0">
              <a:solidFill>
                <a:srgbClr val="FF0000"/>
              </a:solidFill>
              <a:effectLst/>
              <a:latin typeface="Times New Roman" panose="02020603050405020304" pitchFamily="18" charset="0"/>
              <a:ea typeface="仿宋_GB2312"/>
            </a:rPr>
            <a:t>工艺</a:t>
          </a:r>
          <a:r>
            <a:rPr lang="zh-CN" altLang="zh-CN" sz="1500" kern="1200" dirty="0">
              <a:effectLst/>
              <a:latin typeface="Times New Roman" panose="02020603050405020304" pitchFamily="18" charset="0"/>
              <a:ea typeface="仿宋_GB2312"/>
            </a:rPr>
            <a:t>的发展</a:t>
          </a:r>
          <a:endParaRPr lang="zh-CN" altLang="en-US" sz="1500" kern="1200" dirty="0"/>
        </a:p>
      </dsp:txBody>
      <dsp:txXfrm>
        <a:off x="306033" y="1440423"/>
        <a:ext cx="3938619" cy="3995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F55F23-6A65-4B63-A917-BCB99DFF07CE}">
      <dsp:nvSpPr>
        <dsp:cNvPr id="0" name=""/>
        <dsp:cNvSpPr/>
      </dsp:nvSpPr>
      <dsp:spPr>
        <a:xfrm>
          <a:off x="0" y="250592"/>
          <a:ext cx="5832648" cy="134505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2678" tIns="291592" rIns="452678" bIns="99568" numCol="1" spcCol="1270" anchor="t" anchorCtr="0">
          <a:noAutofit/>
        </a:bodyPr>
        <a:lstStyle/>
        <a:p>
          <a:pPr marL="114300" lvl="1" indent="-114300" algn="l" defTabSz="622300">
            <a:lnSpc>
              <a:spcPct val="90000"/>
            </a:lnSpc>
            <a:spcBef>
              <a:spcPct val="0"/>
            </a:spcBef>
            <a:spcAft>
              <a:spcPct val="15000"/>
            </a:spcAft>
            <a:buChar char="•"/>
          </a:pPr>
          <a:r>
            <a:rPr lang="en-US" sz="1400" b="1" kern="1200" dirty="0"/>
            <a:t>3.1 </a:t>
          </a:r>
          <a:r>
            <a:rPr lang="zh-CN" sz="1400" b="1" kern="1200" dirty="0"/>
            <a:t>脱硫液组分配伍</a:t>
          </a:r>
          <a:endParaRPr lang="zh-CN" altLang="en-US" sz="1400" kern="1200" dirty="0"/>
        </a:p>
        <a:p>
          <a:pPr marL="114300" lvl="1" indent="-114300" algn="l" defTabSz="622300">
            <a:lnSpc>
              <a:spcPct val="90000"/>
            </a:lnSpc>
            <a:spcBef>
              <a:spcPct val="0"/>
            </a:spcBef>
            <a:spcAft>
              <a:spcPct val="15000"/>
            </a:spcAft>
            <a:buChar char="•"/>
          </a:pPr>
          <a:r>
            <a:rPr lang="en-US" sz="1400" b="1" kern="1200" dirty="0"/>
            <a:t>3.2 </a:t>
          </a:r>
          <a:r>
            <a:rPr lang="zh-CN" sz="1400" b="1" kern="1200" dirty="0"/>
            <a:t>脱硫过程酸平衡控制</a:t>
          </a:r>
          <a:endParaRPr lang="zh-CN" altLang="en-US" sz="1400" kern="1200" dirty="0"/>
        </a:p>
        <a:p>
          <a:pPr marL="114300" lvl="1" indent="-114300" algn="l" defTabSz="622300">
            <a:lnSpc>
              <a:spcPct val="90000"/>
            </a:lnSpc>
            <a:spcBef>
              <a:spcPct val="0"/>
            </a:spcBef>
            <a:spcAft>
              <a:spcPct val="15000"/>
            </a:spcAft>
            <a:buChar char="•"/>
          </a:pPr>
          <a:r>
            <a:rPr lang="en-US" sz="1400" b="1" kern="1200" dirty="0"/>
            <a:t>3.3 </a:t>
          </a:r>
          <a:r>
            <a:rPr lang="zh-CN" sz="1400" b="1" kern="1200" dirty="0"/>
            <a:t>再生过程强化</a:t>
          </a:r>
          <a:endParaRPr lang="zh-CN" altLang="en-US" sz="1400" kern="1200" dirty="0"/>
        </a:p>
        <a:p>
          <a:pPr marL="114300" lvl="1" indent="-114300" algn="l" defTabSz="622300">
            <a:lnSpc>
              <a:spcPct val="90000"/>
            </a:lnSpc>
            <a:spcBef>
              <a:spcPct val="0"/>
            </a:spcBef>
            <a:spcAft>
              <a:spcPct val="15000"/>
            </a:spcAft>
            <a:buChar char="•"/>
          </a:pPr>
          <a:r>
            <a:rPr lang="en-US" sz="1400" b="1" kern="1200" dirty="0"/>
            <a:t>3.4</a:t>
          </a:r>
          <a:r>
            <a:rPr lang="zh-CN" sz="1400" b="1" kern="1200" dirty="0"/>
            <a:t>其它类型非水相脱硫体系</a:t>
          </a:r>
          <a:endParaRPr lang="zh-CN" altLang="en-US" sz="1400" kern="1200" dirty="0"/>
        </a:p>
      </dsp:txBody>
      <dsp:txXfrm>
        <a:off x="0" y="250592"/>
        <a:ext cx="5832648" cy="1345050"/>
      </dsp:txXfrm>
    </dsp:sp>
    <dsp:sp modelId="{ABE12ADC-09B9-43F7-84A1-F059C8603D0C}">
      <dsp:nvSpPr>
        <dsp:cNvPr id="0" name=""/>
        <dsp:cNvSpPr/>
      </dsp:nvSpPr>
      <dsp:spPr>
        <a:xfrm>
          <a:off x="291632" y="43952"/>
          <a:ext cx="4082853" cy="4132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4322" tIns="0" rIns="154322" bIns="0" numCol="1" spcCol="1270" anchor="ctr" anchorCtr="0">
          <a:noAutofit/>
        </a:bodyPr>
        <a:lstStyle/>
        <a:p>
          <a:pPr marL="0" lvl="0" indent="0" algn="l" defTabSz="622300">
            <a:lnSpc>
              <a:spcPct val="90000"/>
            </a:lnSpc>
            <a:spcBef>
              <a:spcPct val="0"/>
            </a:spcBef>
            <a:spcAft>
              <a:spcPct val="35000"/>
            </a:spcAft>
            <a:buNone/>
          </a:pPr>
          <a:r>
            <a:rPr lang="en-US" altLang="zh-CN" sz="1400" kern="1200" dirty="0">
              <a:effectLst/>
              <a:latin typeface="Times New Roman" panose="02020603050405020304" pitchFamily="18" charset="0"/>
              <a:ea typeface="仿宋_GB2312"/>
            </a:rPr>
            <a:t>3  </a:t>
          </a:r>
          <a:r>
            <a:rPr lang="zh-CN" altLang="zh-CN" sz="1400" kern="1200" dirty="0">
              <a:effectLst/>
              <a:latin typeface="Times New Roman" panose="02020603050405020304" pitchFamily="18" charset="0"/>
              <a:ea typeface="仿宋_GB2312"/>
            </a:rPr>
            <a:t>金属基离子液体湿法氧化脱硫工艺面临的</a:t>
          </a:r>
          <a:r>
            <a:rPr lang="zh-CN" altLang="zh-CN" sz="1400" b="1" kern="1200" dirty="0">
              <a:solidFill>
                <a:srgbClr val="FF0000"/>
              </a:solidFill>
              <a:effectLst/>
              <a:latin typeface="Times New Roman" panose="02020603050405020304" pitchFamily="18" charset="0"/>
              <a:ea typeface="仿宋_GB2312"/>
            </a:rPr>
            <a:t>挑战</a:t>
          </a:r>
          <a:endParaRPr lang="zh-CN" altLang="en-US" sz="1400" b="1" kern="1200" dirty="0">
            <a:solidFill>
              <a:srgbClr val="FF0000"/>
            </a:solidFill>
          </a:endParaRPr>
        </a:p>
      </dsp:txBody>
      <dsp:txXfrm>
        <a:off x="311807" y="64127"/>
        <a:ext cx="4042503" cy="372930"/>
      </dsp:txXfrm>
    </dsp:sp>
    <dsp:sp modelId="{2136F112-1D97-4973-BDA3-08BFC611AD70}">
      <dsp:nvSpPr>
        <dsp:cNvPr id="0" name=""/>
        <dsp:cNvSpPr/>
      </dsp:nvSpPr>
      <dsp:spPr>
        <a:xfrm>
          <a:off x="0" y="1877883"/>
          <a:ext cx="5832648" cy="11025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2678" tIns="291592" rIns="452678" bIns="99568" numCol="1" spcCol="1270" anchor="t" anchorCtr="0">
          <a:noAutofit/>
        </a:bodyPr>
        <a:lstStyle/>
        <a:p>
          <a:pPr marL="114300" lvl="1" indent="-114300" algn="l" defTabSz="622300">
            <a:lnSpc>
              <a:spcPct val="90000"/>
            </a:lnSpc>
            <a:spcBef>
              <a:spcPct val="0"/>
            </a:spcBef>
            <a:spcAft>
              <a:spcPct val="15000"/>
            </a:spcAft>
            <a:buChar char="•"/>
          </a:pPr>
          <a:r>
            <a:rPr lang="zh-CN" altLang="en-US" sz="1400" b="1" kern="1200" dirty="0">
              <a:effectLst/>
              <a:latin typeface="Times New Roman" panose="02020603050405020304" pitchFamily="18" charset="0"/>
              <a:ea typeface="宋体" panose="02010600030101010101" pitchFamily="2" charset="-122"/>
            </a:rPr>
            <a:t>非水相金属基离子液体湿法氧化脱硫概念的深入与发展</a:t>
          </a:r>
          <a:endParaRPr lang="zh-CN" altLang="en-US" sz="1400" kern="1200" dirty="0"/>
        </a:p>
        <a:p>
          <a:pPr marL="114300" lvl="1" indent="-114300" algn="l" defTabSz="622300">
            <a:lnSpc>
              <a:spcPct val="90000"/>
            </a:lnSpc>
            <a:spcBef>
              <a:spcPct val="0"/>
            </a:spcBef>
            <a:spcAft>
              <a:spcPct val="15000"/>
            </a:spcAft>
            <a:buChar char="•"/>
          </a:pPr>
          <a:r>
            <a:rPr lang="zh-CN" altLang="en-US" sz="1400" b="1" kern="1200" dirty="0">
              <a:effectLst/>
              <a:latin typeface="Times New Roman" panose="02020603050405020304" pitchFamily="18" charset="0"/>
              <a:ea typeface="宋体" panose="02010600030101010101" pitchFamily="2" charset="-122"/>
            </a:rPr>
            <a:t>非水相金属基离子液体湿法氧化脱硫工艺的引领作用</a:t>
          </a:r>
          <a:endParaRPr lang="zh-CN" altLang="en-US" sz="1400" kern="1200" dirty="0"/>
        </a:p>
        <a:p>
          <a:pPr marL="114300" lvl="1" indent="-114300" algn="l" defTabSz="622300">
            <a:lnSpc>
              <a:spcPct val="90000"/>
            </a:lnSpc>
            <a:spcBef>
              <a:spcPct val="0"/>
            </a:spcBef>
            <a:spcAft>
              <a:spcPct val="15000"/>
            </a:spcAft>
            <a:buChar char="•"/>
          </a:pPr>
          <a:r>
            <a:rPr lang="zh-CN" altLang="en-US" sz="1400" b="1" kern="1200">
              <a:effectLst/>
              <a:latin typeface="Times New Roman" panose="02020603050405020304" pitchFamily="18" charset="0"/>
              <a:ea typeface="宋体" panose="02010600030101010101" pitchFamily="2" charset="-122"/>
            </a:rPr>
            <a:t>非水相湿法氧化脱硫技术对清洁能源发展的助推作用</a:t>
          </a:r>
          <a:endParaRPr lang="zh-CN" altLang="en-US" sz="1400" kern="1200" dirty="0"/>
        </a:p>
      </dsp:txBody>
      <dsp:txXfrm>
        <a:off x="0" y="1877883"/>
        <a:ext cx="5832648" cy="1102500"/>
      </dsp:txXfrm>
    </dsp:sp>
    <dsp:sp modelId="{F87033AA-3360-449C-91FD-7FD573310D77}">
      <dsp:nvSpPr>
        <dsp:cNvPr id="0" name=""/>
        <dsp:cNvSpPr/>
      </dsp:nvSpPr>
      <dsp:spPr>
        <a:xfrm>
          <a:off x="291632" y="1671243"/>
          <a:ext cx="4082853" cy="4132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4322" tIns="0" rIns="154322" bIns="0" numCol="1" spcCol="1270" anchor="ctr" anchorCtr="0">
          <a:noAutofit/>
        </a:bodyPr>
        <a:lstStyle/>
        <a:p>
          <a:pPr marL="0" lvl="0" indent="0" algn="l" defTabSz="622300">
            <a:lnSpc>
              <a:spcPct val="90000"/>
            </a:lnSpc>
            <a:spcBef>
              <a:spcPct val="0"/>
            </a:spcBef>
            <a:spcAft>
              <a:spcPct val="35000"/>
            </a:spcAft>
            <a:buNone/>
          </a:pPr>
          <a:r>
            <a:rPr lang="en-US" altLang="zh-CN" sz="1400" kern="1200" dirty="0">
              <a:effectLst/>
              <a:latin typeface="Times New Roman" panose="02020603050405020304" pitchFamily="18" charset="0"/>
              <a:ea typeface="仿宋_GB2312"/>
            </a:rPr>
            <a:t>4  </a:t>
          </a:r>
          <a:r>
            <a:rPr lang="zh-CN" altLang="zh-CN" sz="1400" kern="1200" dirty="0">
              <a:effectLst/>
              <a:latin typeface="Times New Roman" panose="02020603050405020304" pitchFamily="18" charset="0"/>
              <a:ea typeface="仿宋_GB2312"/>
            </a:rPr>
            <a:t>展望</a:t>
          </a:r>
          <a:endParaRPr lang="zh-CN" altLang="en-US" sz="1400" kern="1200" dirty="0"/>
        </a:p>
      </dsp:txBody>
      <dsp:txXfrm>
        <a:off x="311807" y="1691418"/>
        <a:ext cx="4042503" cy="37293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898710D-E508-4BED-9E66-DA5F25D913A3}" type="datetimeFigureOut">
              <a:rPr lang="zh-CN" altLang="en-US" smtClean="0"/>
              <a:t>2024/3/6</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555E73D-5154-44E9-9BA6-5F013ED21D33}" type="slidenum">
              <a:rPr lang="zh-CN" altLang="en-US" smtClean="0"/>
              <a:t>‹#›</a:t>
            </a:fld>
            <a:endParaRPr lang="zh-CN" altLang="en-US"/>
          </a:p>
        </p:txBody>
      </p:sp>
    </p:spTree>
    <p:extLst>
      <p:ext uri="{BB962C8B-B14F-4D97-AF65-F5344CB8AC3E}">
        <p14:creationId xmlns:p14="http://schemas.microsoft.com/office/powerpoint/2010/main" val="516100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4128021-10C2-4C92-BF2A-3988E045E544}" type="datetimeFigureOut">
              <a:rPr lang="zh-CN" altLang="en-US" smtClean="0"/>
              <a:t>2024/3/6</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2869FD9-799B-4E9F-B8C5-EA5DF9F0B8B7}" type="slidenum">
              <a:rPr lang="zh-CN" altLang="en-US" smtClean="0"/>
              <a:t>‹#›</a:t>
            </a:fld>
            <a:endParaRPr lang="zh-CN" altLang="en-US"/>
          </a:p>
        </p:txBody>
      </p:sp>
    </p:spTree>
    <p:extLst>
      <p:ext uri="{BB962C8B-B14F-4D97-AF65-F5344CB8AC3E}">
        <p14:creationId xmlns:p14="http://schemas.microsoft.com/office/powerpoint/2010/main" val="2917584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2869FD9-799B-4E9F-B8C5-EA5DF9F0B8B7}" type="slidenum">
              <a:rPr lang="zh-CN" altLang="en-US" smtClean="0"/>
              <a:t>1</a:t>
            </a:fld>
            <a:endParaRPr lang="zh-CN" altLang="en-US"/>
          </a:p>
        </p:txBody>
      </p:sp>
    </p:spTree>
    <p:extLst>
      <p:ext uri="{BB962C8B-B14F-4D97-AF65-F5344CB8AC3E}">
        <p14:creationId xmlns:p14="http://schemas.microsoft.com/office/powerpoint/2010/main" val="1980665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2869FD9-799B-4E9F-B8C5-EA5DF9F0B8B7}" type="slidenum">
              <a:rPr lang="zh-CN" altLang="en-US" smtClean="0"/>
              <a:t>10</a:t>
            </a:fld>
            <a:endParaRPr lang="zh-CN" altLang="en-US"/>
          </a:p>
        </p:txBody>
      </p:sp>
    </p:spTree>
    <p:extLst>
      <p:ext uri="{BB962C8B-B14F-4D97-AF65-F5344CB8AC3E}">
        <p14:creationId xmlns:p14="http://schemas.microsoft.com/office/powerpoint/2010/main" val="20965776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2869FD9-799B-4E9F-B8C5-EA5DF9F0B8B7}" type="slidenum">
              <a:rPr lang="zh-CN" altLang="en-US" smtClean="0"/>
              <a:t>11</a:t>
            </a:fld>
            <a:endParaRPr lang="zh-CN" altLang="en-US"/>
          </a:p>
        </p:txBody>
      </p:sp>
    </p:spTree>
    <p:extLst>
      <p:ext uri="{BB962C8B-B14F-4D97-AF65-F5344CB8AC3E}">
        <p14:creationId xmlns:p14="http://schemas.microsoft.com/office/powerpoint/2010/main" val="32548255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2869FD9-799B-4E9F-B8C5-EA5DF9F0B8B7}" type="slidenum">
              <a:rPr lang="zh-CN" altLang="en-US" smtClean="0"/>
              <a:t>12</a:t>
            </a:fld>
            <a:endParaRPr lang="zh-CN" altLang="en-US"/>
          </a:p>
        </p:txBody>
      </p:sp>
    </p:spTree>
    <p:extLst>
      <p:ext uri="{BB962C8B-B14F-4D97-AF65-F5344CB8AC3E}">
        <p14:creationId xmlns:p14="http://schemas.microsoft.com/office/powerpoint/2010/main" val="30178105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2869FD9-799B-4E9F-B8C5-EA5DF9F0B8B7}" type="slidenum">
              <a:rPr lang="zh-CN" altLang="en-US" smtClean="0"/>
              <a:t>13</a:t>
            </a:fld>
            <a:endParaRPr lang="zh-CN" altLang="en-US"/>
          </a:p>
        </p:txBody>
      </p:sp>
    </p:spTree>
    <p:extLst>
      <p:ext uri="{BB962C8B-B14F-4D97-AF65-F5344CB8AC3E}">
        <p14:creationId xmlns:p14="http://schemas.microsoft.com/office/powerpoint/2010/main" val="18995183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2869FD9-799B-4E9F-B8C5-EA5DF9F0B8B7}" type="slidenum">
              <a:rPr lang="zh-CN" altLang="en-US" smtClean="0"/>
              <a:t>14</a:t>
            </a:fld>
            <a:endParaRPr lang="zh-CN" altLang="en-US"/>
          </a:p>
        </p:txBody>
      </p:sp>
    </p:spTree>
    <p:extLst>
      <p:ext uri="{BB962C8B-B14F-4D97-AF65-F5344CB8AC3E}">
        <p14:creationId xmlns:p14="http://schemas.microsoft.com/office/powerpoint/2010/main" val="10180256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2869FD9-799B-4E9F-B8C5-EA5DF9F0B8B7}" type="slidenum">
              <a:rPr lang="zh-CN" altLang="en-US" smtClean="0"/>
              <a:t>15</a:t>
            </a:fld>
            <a:endParaRPr lang="zh-CN" altLang="en-US"/>
          </a:p>
        </p:txBody>
      </p:sp>
    </p:spTree>
    <p:extLst>
      <p:ext uri="{BB962C8B-B14F-4D97-AF65-F5344CB8AC3E}">
        <p14:creationId xmlns:p14="http://schemas.microsoft.com/office/powerpoint/2010/main" val="25903967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2869FD9-799B-4E9F-B8C5-EA5DF9F0B8B7}" type="slidenum">
              <a:rPr lang="zh-CN" altLang="en-US" smtClean="0"/>
              <a:t>2</a:t>
            </a:fld>
            <a:endParaRPr lang="zh-CN" altLang="en-US"/>
          </a:p>
        </p:txBody>
      </p:sp>
    </p:spTree>
    <p:extLst>
      <p:ext uri="{BB962C8B-B14F-4D97-AF65-F5344CB8AC3E}">
        <p14:creationId xmlns:p14="http://schemas.microsoft.com/office/powerpoint/2010/main" val="25304310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2869FD9-799B-4E9F-B8C5-EA5DF9F0B8B7}" type="slidenum">
              <a:rPr lang="zh-CN" altLang="en-US" smtClean="0"/>
              <a:t>3</a:t>
            </a:fld>
            <a:endParaRPr lang="zh-CN" altLang="en-US"/>
          </a:p>
        </p:txBody>
      </p:sp>
    </p:spTree>
    <p:extLst>
      <p:ext uri="{BB962C8B-B14F-4D97-AF65-F5344CB8AC3E}">
        <p14:creationId xmlns:p14="http://schemas.microsoft.com/office/powerpoint/2010/main" val="37181067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2869FD9-799B-4E9F-B8C5-EA5DF9F0B8B7}" type="slidenum">
              <a:rPr lang="zh-CN" altLang="en-US" smtClean="0"/>
              <a:t>4</a:t>
            </a:fld>
            <a:endParaRPr lang="zh-CN" altLang="en-US"/>
          </a:p>
        </p:txBody>
      </p:sp>
    </p:spTree>
    <p:extLst>
      <p:ext uri="{BB962C8B-B14F-4D97-AF65-F5344CB8AC3E}">
        <p14:creationId xmlns:p14="http://schemas.microsoft.com/office/powerpoint/2010/main" val="8990203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2869FD9-799B-4E9F-B8C5-EA5DF9F0B8B7}" type="slidenum">
              <a:rPr lang="zh-CN" altLang="en-US" smtClean="0"/>
              <a:t>5</a:t>
            </a:fld>
            <a:endParaRPr lang="zh-CN" altLang="en-US"/>
          </a:p>
        </p:txBody>
      </p:sp>
    </p:spTree>
    <p:extLst>
      <p:ext uri="{BB962C8B-B14F-4D97-AF65-F5344CB8AC3E}">
        <p14:creationId xmlns:p14="http://schemas.microsoft.com/office/powerpoint/2010/main" val="39045143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2869FD9-799B-4E9F-B8C5-EA5DF9F0B8B7}" type="slidenum">
              <a:rPr lang="zh-CN" altLang="en-US" smtClean="0"/>
              <a:t>6</a:t>
            </a:fld>
            <a:endParaRPr lang="zh-CN" altLang="en-US"/>
          </a:p>
        </p:txBody>
      </p:sp>
    </p:spTree>
    <p:extLst>
      <p:ext uri="{BB962C8B-B14F-4D97-AF65-F5344CB8AC3E}">
        <p14:creationId xmlns:p14="http://schemas.microsoft.com/office/powerpoint/2010/main" val="34199986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2869FD9-799B-4E9F-B8C5-EA5DF9F0B8B7}" type="slidenum">
              <a:rPr lang="zh-CN" altLang="en-US" smtClean="0"/>
              <a:t>7</a:t>
            </a:fld>
            <a:endParaRPr lang="zh-CN" altLang="en-US"/>
          </a:p>
        </p:txBody>
      </p:sp>
    </p:spTree>
    <p:extLst>
      <p:ext uri="{BB962C8B-B14F-4D97-AF65-F5344CB8AC3E}">
        <p14:creationId xmlns:p14="http://schemas.microsoft.com/office/powerpoint/2010/main" val="19355188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2869FD9-799B-4E9F-B8C5-EA5DF9F0B8B7}" type="slidenum">
              <a:rPr lang="zh-CN" altLang="en-US" smtClean="0"/>
              <a:t>8</a:t>
            </a:fld>
            <a:endParaRPr lang="zh-CN" altLang="en-US"/>
          </a:p>
        </p:txBody>
      </p:sp>
    </p:spTree>
    <p:extLst>
      <p:ext uri="{BB962C8B-B14F-4D97-AF65-F5344CB8AC3E}">
        <p14:creationId xmlns:p14="http://schemas.microsoft.com/office/powerpoint/2010/main" val="22268275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2869FD9-799B-4E9F-B8C5-EA5DF9F0B8B7}" type="slidenum">
              <a:rPr lang="zh-CN" altLang="en-US" smtClean="0"/>
              <a:t>9</a:t>
            </a:fld>
            <a:endParaRPr lang="zh-CN" altLang="en-US"/>
          </a:p>
        </p:txBody>
      </p:sp>
    </p:spTree>
    <p:extLst>
      <p:ext uri="{BB962C8B-B14F-4D97-AF65-F5344CB8AC3E}">
        <p14:creationId xmlns:p14="http://schemas.microsoft.com/office/powerpoint/2010/main" val="20985308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EC34E2FC-A787-4487-AAF7-ADB3F0503871}" type="datetimeFigureOut">
              <a:rPr lang="zh-CN" altLang="en-US" smtClean="0"/>
              <a:t>2024/3/6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18D3EB-5B61-483D-8983-431885EBCD31}" type="slidenum">
              <a:rPr lang="zh-CN" altLang="en-US" smtClean="0"/>
              <a:t>‹#›</a:t>
            </a:fld>
            <a:endParaRPr lang="zh-CN" altLang="en-US"/>
          </a:p>
        </p:txBody>
      </p:sp>
    </p:spTree>
    <p:extLst>
      <p:ext uri="{BB962C8B-B14F-4D97-AF65-F5344CB8AC3E}">
        <p14:creationId xmlns:p14="http://schemas.microsoft.com/office/powerpoint/2010/main" val="7469565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C34E2FC-A787-4487-AAF7-ADB3F0503871}" type="datetimeFigureOut">
              <a:rPr lang="zh-CN" altLang="en-US" smtClean="0"/>
              <a:t>2024/3/6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18D3EB-5B61-483D-8983-431885EBCD31}" type="slidenum">
              <a:rPr lang="zh-CN" altLang="en-US" smtClean="0"/>
              <a:t>‹#›</a:t>
            </a:fld>
            <a:endParaRPr lang="zh-CN" altLang="en-US"/>
          </a:p>
        </p:txBody>
      </p:sp>
    </p:spTree>
    <p:extLst>
      <p:ext uri="{BB962C8B-B14F-4D97-AF65-F5344CB8AC3E}">
        <p14:creationId xmlns:p14="http://schemas.microsoft.com/office/powerpoint/2010/main" val="4160245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C34E2FC-A787-4487-AAF7-ADB3F0503871}" type="datetimeFigureOut">
              <a:rPr lang="zh-CN" altLang="en-US" smtClean="0"/>
              <a:t>2024/3/6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18D3EB-5B61-483D-8983-431885EBCD31}" type="slidenum">
              <a:rPr lang="zh-CN" altLang="en-US" smtClean="0"/>
              <a:t>‹#›</a:t>
            </a:fld>
            <a:endParaRPr lang="zh-CN" altLang="en-US"/>
          </a:p>
        </p:txBody>
      </p:sp>
    </p:spTree>
    <p:extLst>
      <p:ext uri="{BB962C8B-B14F-4D97-AF65-F5344CB8AC3E}">
        <p14:creationId xmlns:p14="http://schemas.microsoft.com/office/powerpoint/2010/main" val="7970010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C34E2FC-A787-4487-AAF7-ADB3F0503871}" type="datetimeFigureOut">
              <a:rPr lang="zh-CN" altLang="en-US" smtClean="0"/>
              <a:t>2024/3/6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18D3EB-5B61-483D-8983-431885EBCD31}" type="slidenum">
              <a:rPr lang="zh-CN" altLang="en-US" smtClean="0"/>
              <a:t>‹#›</a:t>
            </a:fld>
            <a:endParaRPr lang="zh-CN" altLang="en-US"/>
          </a:p>
        </p:txBody>
      </p:sp>
    </p:spTree>
    <p:extLst>
      <p:ext uri="{BB962C8B-B14F-4D97-AF65-F5344CB8AC3E}">
        <p14:creationId xmlns:p14="http://schemas.microsoft.com/office/powerpoint/2010/main" val="23103465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EC34E2FC-A787-4487-AAF7-ADB3F0503871}" type="datetimeFigureOut">
              <a:rPr lang="zh-CN" altLang="en-US" smtClean="0"/>
              <a:t>2024/3/6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18D3EB-5B61-483D-8983-431885EBCD31}" type="slidenum">
              <a:rPr lang="zh-CN" altLang="en-US" smtClean="0"/>
              <a:t>‹#›</a:t>
            </a:fld>
            <a:endParaRPr lang="zh-CN" altLang="en-US"/>
          </a:p>
        </p:txBody>
      </p:sp>
    </p:spTree>
    <p:extLst>
      <p:ext uri="{BB962C8B-B14F-4D97-AF65-F5344CB8AC3E}">
        <p14:creationId xmlns:p14="http://schemas.microsoft.com/office/powerpoint/2010/main" val="37474143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EC34E2FC-A787-4487-AAF7-ADB3F0503871}" type="datetimeFigureOut">
              <a:rPr lang="zh-CN" altLang="en-US" smtClean="0"/>
              <a:t>2024/3/6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418D3EB-5B61-483D-8983-431885EBCD31}" type="slidenum">
              <a:rPr lang="zh-CN" altLang="en-US" smtClean="0"/>
              <a:t>‹#›</a:t>
            </a:fld>
            <a:endParaRPr lang="zh-CN" altLang="en-US"/>
          </a:p>
        </p:txBody>
      </p:sp>
    </p:spTree>
    <p:extLst>
      <p:ext uri="{BB962C8B-B14F-4D97-AF65-F5344CB8AC3E}">
        <p14:creationId xmlns:p14="http://schemas.microsoft.com/office/powerpoint/2010/main" val="38876295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EC34E2FC-A787-4487-AAF7-ADB3F0503871}" type="datetimeFigureOut">
              <a:rPr lang="zh-CN" altLang="en-US" smtClean="0"/>
              <a:t>2024/3/6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418D3EB-5B61-483D-8983-431885EBCD31}" type="slidenum">
              <a:rPr lang="zh-CN" altLang="en-US" smtClean="0"/>
              <a:t>‹#›</a:t>
            </a:fld>
            <a:endParaRPr lang="zh-CN" altLang="en-US"/>
          </a:p>
        </p:txBody>
      </p:sp>
    </p:spTree>
    <p:extLst>
      <p:ext uri="{BB962C8B-B14F-4D97-AF65-F5344CB8AC3E}">
        <p14:creationId xmlns:p14="http://schemas.microsoft.com/office/powerpoint/2010/main" val="6408819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EC34E2FC-A787-4487-AAF7-ADB3F0503871}" type="datetimeFigureOut">
              <a:rPr lang="zh-CN" altLang="en-US" smtClean="0"/>
              <a:t>2024/3/6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418D3EB-5B61-483D-8983-431885EBCD31}" type="slidenum">
              <a:rPr lang="zh-CN" altLang="en-US" smtClean="0"/>
              <a:t>‹#›</a:t>
            </a:fld>
            <a:endParaRPr lang="zh-CN" altLang="en-US"/>
          </a:p>
        </p:txBody>
      </p:sp>
    </p:spTree>
    <p:extLst>
      <p:ext uri="{BB962C8B-B14F-4D97-AF65-F5344CB8AC3E}">
        <p14:creationId xmlns:p14="http://schemas.microsoft.com/office/powerpoint/2010/main" val="9332346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C34E2FC-A787-4487-AAF7-ADB3F0503871}" type="datetimeFigureOut">
              <a:rPr lang="zh-CN" altLang="en-US" smtClean="0"/>
              <a:t>2024/3/6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418D3EB-5B61-483D-8983-431885EBCD31}" type="slidenum">
              <a:rPr lang="zh-CN" altLang="en-US" smtClean="0"/>
              <a:t>‹#›</a:t>
            </a:fld>
            <a:endParaRPr lang="zh-CN" altLang="en-US"/>
          </a:p>
        </p:txBody>
      </p:sp>
      <p:cxnSp>
        <p:nvCxnSpPr>
          <p:cNvPr id="6" name="直接连接符 5"/>
          <p:cNvCxnSpPr/>
          <p:nvPr userDrawn="1"/>
        </p:nvCxnSpPr>
        <p:spPr>
          <a:xfrm>
            <a:off x="0" y="764704"/>
            <a:ext cx="12192000" cy="0"/>
          </a:xfrm>
          <a:prstGeom prst="line">
            <a:avLst/>
          </a:prstGeom>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2623077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EC34E2FC-A787-4487-AAF7-ADB3F0503871}" type="datetimeFigureOut">
              <a:rPr lang="zh-CN" altLang="en-US" smtClean="0"/>
              <a:t>2024/3/6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418D3EB-5B61-483D-8983-431885EBCD31}" type="slidenum">
              <a:rPr lang="zh-CN" altLang="en-US" smtClean="0"/>
              <a:t>‹#›</a:t>
            </a:fld>
            <a:endParaRPr lang="zh-CN" altLang="en-US"/>
          </a:p>
        </p:txBody>
      </p:sp>
    </p:spTree>
    <p:extLst>
      <p:ext uri="{BB962C8B-B14F-4D97-AF65-F5344CB8AC3E}">
        <p14:creationId xmlns:p14="http://schemas.microsoft.com/office/powerpoint/2010/main" val="2866795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EC34E2FC-A787-4487-AAF7-ADB3F0503871}" type="datetimeFigureOut">
              <a:rPr lang="zh-CN" altLang="en-US" smtClean="0"/>
              <a:t>2024/3/6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418D3EB-5B61-483D-8983-431885EBCD31}" type="slidenum">
              <a:rPr lang="zh-CN" altLang="en-US" smtClean="0"/>
              <a:t>‹#›</a:t>
            </a:fld>
            <a:endParaRPr lang="zh-CN" altLang="en-US"/>
          </a:p>
        </p:txBody>
      </p:sp>
    </p:spTree>
    <p:extLst>
      <p:ext uri="{BB962C8B-B14F-4D97-AF65-F5344CB8AC3E}">
        <p14:creationId xmlns:p14="http://schemas.microsoft.com/office/powerpoint/2010/main" val="18683603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34E2FC-A787-4487-AAF7-ADB3F0503871}" type="datetimeFigureOut">
              <a:rPr lang="zh-CN" altLang="en-US" smtClean="0"/>
              <a:t>2024/3/6</a:t>
            </a:fld>
            <a:endParaRPr lang="zh-CN" altLang="en-US"/>
          </a:p>
        </p:txBody>
      </p:sp>
      <p:sp>
        <p:nvSpPr>
          <p:cNvPr id="5" name="页脚占位符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18D3EB-5B61-483D-8983-431885EBCD31}" type="slidenum">
              <a:rPr lang="zh-CN" altLang="en-US" smtClean="0"/>
              <a:t>‹#›</a:t>
            </a:fld>
            <a:endParaRPr lang="zh-CN" altLang="en-US"/>
          </a:p>
        </p:txBody>
      </p:sp>
    </p:spTree>
    <p:extLst>
      <p:ext uri="{BB962C8B-B14F-4D97-AF65-F5344CB8AC3E}">
        <p14:creationId xmlns:p14="http://schemas.microsoft.com/office/powerpoint/2010/main" val="35256921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4.tif"/></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
          <p:cNvSpPr>
            <a:spLocks noChangeArrowheads="1"/>
          </p:cNvSpPr>
          <p:nvPr/>
        </p:nvSpPr>
        <p:spPr bwMode="auto">
          <a:xfrm>
            <a:off x="1967243" y="188640"/>
            <a:ext cx="8459788" cy="1457042"/>
          </a:xfrm>
          <a:prstGeom prst="rect">
            <a:avLst/>
          </a:prstGeom>
          <a:noFill/>
          <a:ln w="9525">
            <a:noFill/>
            <a:miter lim="800000"/>
          </a:ln>
          <a:effectLst/>
        </p:spPr>
        <p:txBody>
          <a:bodyPr anchor="ctr"/>
          <a:lstStyle/>
          <a:p>
            <a:pPr algn="ctr" fontAlgn="base">
              <a:lnSpc>
                <a:spcPct val="150000"/>
              </a:lnSpc>
              <a:spcBef>
                <a:spcPct val="0"/>
              </a:spcBef>
              <a:spcAft>
                <a:spcPct val="0"/>
              </a:spcAft>
              <a:buClr>
                <a:srgbClr val="00FFFF"/>
              </a:buClr>
              <a:defRPr/>
            </a:pPr>
            <a:endParaRPr kumimoji="1" lang="zh-CN" altLang="en-US" sz="2000" b="1" dirty="0">
              <a:solidFill>
                <a:srgbClr val="0000FF"/>
              </a:solidFill>
              <a:effectLst>
                <a:outerShdw blurRad="38100" dist="38100" dir="2700000" algn="tl">
                  <a:srgbClr val="C0C0C0"/>
                </a:outerShdw>
              </a:effectLst>
              <a:latin typeface="黑体" panose="02010609060101010101" pitchFamily="49" charset="-122"/>
              <a:ea typeface="黑体" panose="02010609060101010101" pitchFamily="49" charset="-122"/>
            </a:endParaRPr>
          </a:p>
        </p:txBody>
      </p:sp>
      <p:sp>
        <p:nvSpPr>
          <p:cNvPr id="5" name="Text Box 8"/>
          <p:cNvSpPr txBox="1">
            <a:spLocks noChangeArrowheads="1"/>
          </p:cNvSpPr>
          <p:nvPr/>
        </p:nvSpPr>
        <p:spPr bwMode="auto">
          <a:xfrm>
            <a:off x="1673598" y="1338040"/>
            <a:ext cx="8844803" cy="918310"/>
          </a:xfrm>
          <a:prstGeom prst="rect">
            <a:avLst/>
          </a:prstGeom>
          <a:noFill/>
          <a:ln w="28575">
            <a:noFill/>
            <a:miter lim="800000"/>
          </a:ln>
          <a:effectLst/>
        </p:spPr>
        <p:txBody>
          <a:bodyPr lIns="18000" tIns="0" rIns="18000" bIns="0"/>
          <a:lstStyle/>
          <a:p>
            <a:pPr algn="ctr">
              <a:lnSpc>
                <a:spcPct val="150000"/>
              </a:lnSpc>
              <a:spcAft>
                <a:spcPts val="600"/>
              </a:spcAft>
              <a:defRPr/>
            </a:pPr>
            <a:r>
              <a:rPr lang="zh-CN" altLang="en-US" sz="3600" b="1" dirty="0">
                <a:solidFill>
                  <a:srgbClr val="FF0000"/>
                </a:solidFill>
                <a:effectLst>
                  <a:outerShdw blurRad="38100" dist="38100" dir="2700000" algn="tl">
                    <a:srgbClr val="C0C0C0"/>
                  </a:outerShdw>
                </a:effectLst>
                <a:latin typeface="黑体" panose="02010609060101010101" pitchFamily="49" charset="-122"/>
                <a:ea typeface="黑体" panose="02010609060101010101" pitchFamily="49" charset="-122"/>
              </a:rPr>
              <a:t>写作经验分享</a:t>
            </a:r>
          </a:p>
        </p:txBody>
      </p:sp>
      <p:sp>
        <p:nvSpPr>
          <p:cNvPr id="6" name="矩形 5"/>
          <p:cNvSpPr/>
          <p:nvPr/>
        </p:nvSpPr>
        <p:spPr>
          <a:xfrm>
            <a:off x="1524000" y="380988"/>
            <a:ext cx="9144000" cy="7647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solidFill>
                  <a:srgbClr val="0070C0"/>
                </a:solidFill>
              </a:rPr>
              <a:t>组会汇报</a:t>
            </a:r>
          </a:p>
        </p:txBody>
      </p:sp>
      <p:sp>
        <p:nvSpPr>
          <p:cNvPr id="8" name="文本框 28"/>
          <p:cNvSpPr txBox="1"/>
          <p:nvPr/>
        </p:nvSpPr>
        <p:spPr>
          <a:xfrm>
            <a:off x="2249565" y="4438532"/>
            <a:ext cx="7344816" cy="1602362"/>
          </a:xfrm>
          <a:prstGeom prst="rect">
            <a:avLst/>
          </a:prstGeom>
          <a:noFill/>
        </p:spPr>
        <p:txBody>
          <a:bodyPr wrap="square" rtlCol="0">
            <a:spAutoFit/>
          </a:bodyPr>
          <a:lstStyle>
            <a:defPPr>
              <a:defRPr lang="zh-CN"/>
            </a:defPPr>
            <a:lvl1pPr algn="just">
              <a:defRPr>
                <a:solidFill>
                  <a:schemeClr val="accent5">
                    <a:lumMod val="75000"/>
                  </a:schemeClr>
                </a:solidFill>
                <a:latin typeface="微软雅黑" panose="020B0503020204020204" pitchFamily="34" charset="-122"/>
                <a:ea typeface="微软雅黑" panose="020B0503020204020204" pitchFamily="34" charset="-122"/>
              </a:defRPr>
            </a:lvl1pPr>
          </a:lstStyle>
          <a:p>
            <a:pPr algn="ctr">
              <a:lnSpc>
                <a:spcPct val="150000"/>
              </a:lnSpc>
              <a:spcAft>
                <a:spcPts val="1200"/>
              </a:spcAft>
            </a:pPr>
            <a:r>
              <a:rPr lang="zh-CN" altLang="en-US" dirty="0"/>
              <a:t>北京化工大学</a:t>
            </a:r>
            <a:endParaRPr lang="en-US" altLang="zh-CN" dirty="0"/>
          </a:p>
          <a:p>
            <a:pPr algn="ctr">
              <a:lnSpc>
                <a:spcPct val="150000"/>
              </a:lnSpc>
              <a:spcAft>
                <a:spcPts val="1200"/>
              </a:spcAft>
            </a:pPr>
            <a:r>
              <a:rPr lang="zh-CN" altLang="en-US" dirty="0"/>
              <a:t>化学工程学院</a:t>
            </a:r>
            <a:endParaRPr lang="en-US" altLang="zh-CN" dirty="0"/>
          </a:p>
          <a:p>
            <a:pPr algn="ctr">
              <a:lnSpc>
                <a:spcPct val="150000"/>
              </a:lnSpc>
              <a:spcAft>
                <a:spcPts val="1200"/>
              </a:spcAft>
            </a:pPr>
            <a:r>
              <a:rPr lang="zh-CN" altLang="en-US" dirty="0"/>
              <a:t>环境催化与分离研究组</a:t>
            </a:r>
            <a:endParaRPr lang="zh-CN" altLang="en-US" dirty="0">
              <a:solidFill>
                <a:schemeClr val="tx1">
                  <a:lumMod val="75000"/>
                  <a:lumOff val="25000"/>
                </a:schemeClr>
              </a:solidFill>
              <a:latin typeface="+mn-lt"/>
            </a:endParaRPr>
          </a:p>
        </p:txBody>
      </p:sp>
      <p:sp>
        <p:nvSpPr>
          <p:cNvPr id="11" name="矩形: 圆角 14"/>
          <p:cNvSpPr/>
          <p:nvPr/>
        </p:nvSpPr>
        <p:spPr>
          <a:xfrm>
            <a:off x="4686763" y="3594502"/>
            <a:ext cx="2470419" cy="466724"/>
          </a:xfrm>
          <a:prstGeom prst="roundRect">
            <a:avLst>
              <a:gd name="adj" fmla="val 50000"/>
            </a:avLst>
          </a:prstGeom>
          <a:gradFill>
            <a:gsLst>
              <a:gs pos="0">
                <a:srgbClr val="03D4A8"/>
              </a:gs>
              <a:gs pos="25000">
                <a:srgbClr val="21D6E0"/>
              </a:gs>
              <a:gs pos="75000">
                <a:srgbClr val="0087E6"/>
              </a:gs>
              <a:gs pos="100000">
                <a:srgbClr val="005CBF"/>
              </a:gs>
            </a:gsLst>
            <a:lin ang="0" scaled="0"/>
          </a:gradFill>
          <a:ln>
            <a:noFill/>
          </a:ln>
          <a:effectLst>
            <a:outerShdw blurRad="152400" sx="102000" sy="102000" algn="ctr" rotWithShape="0">
              <a:schemeClr val="tx1">
                <a:lumMod val="95000"/>
                <a:lumOff val="5000"/>
                <a:alpha val="1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CN" altLang="en-US" sz="2200" b="1" dirty="0">
                <a:solidFill>
                  <a:schemeClr val="tx1"/>
                </a:solidFill>
                <a:latin typeface="黑体" panose="02010609060101010101" pitchFamily="49" charset="-122"/>
                <a:ea typeface="黑体" panose="02010609060101010101" pitchFamily="49" charset="-122"/>
              </a:rPr>
              <a:t>白文轩</a:t>
            </a:r>
          </a:p>
        </p:txBody>
      </p:sp>
    </p:spTree>
    <p:extLst>
      <p:ext uri="{BB962C8B-B14F-4D97-AF65-F5344CB8AC3E}">
        <p14:creationId xmlns:p14="http://schemas.microsoft.com/office/powerpoint/2010/main" val="16139333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3">
            <a:extLst>
              <a:ext uri="{FF2B5EF4-FFF2-40B4-BE49-F238E27FC236}">
                <a16:creationId xmlns:a16="http://schemas.microsoft.com/office/drawing/2014/main" id="{200B9CEA-D2F0-4B0D-ACC3-E8EADDBAA297}"/>
              </a:ext>
            </a:extLst>
          </p:cNvPr>
          <p:cNvSpPr>
            <a:spLocks noChangeArrowheads="1"/>
          </p:cNvSpPr>
          <p:nvPr/>
        </p:nvSpPr>
        <p:spPr bwMode="auto">
          <a:xfrm>
            <a:off x="119609" y="188640"/>
            <a:ext cx="11952781" cy="463846"/>
          </a:xfrm>
          <a:prstGeom prst="rect">
            <a:avLst/>
          </a:prstGeom>
          <a:noFill/>
          <a:ln w="25400" algn="ctr">
            <a:noFill/>
            <a:miter lim="800000"/>
            <a:headEnd/>
            <a:tailEnd/>
          </a:ln>
          <a:effectLst>
            <a:prstShdw prst="shdw11">
              <a:schemeClr val="accent1">
                <a:gamma/>
                <a:shade val="60000"/>
                <a:invGamma/>
                <a:alpha val="50000"/>
              </a:schemeClr>
            </a:prstShdw>
          </a:effectLst>
        </p:spPr>
        <p:txBody>
          <a:bodyPr wrap="square" lIns="90000" tIns="46800" rIns="90000" bIns="46800">
            <a:spAutoFit/>
          </a:bodyPr>
          <a:lstStyle/>
          <a:p>
            <a:r>
              <a:rPr lang="zh-CN" altLang="en-US" sz="2400" b="1" dirty="0">
                <a:solidFill>
                  <a:srgbClr val="C00000"/>
                </a:solidFill>
                <a:latin typeface="微软雅黑" pitchFamily="34" charset="-122"/>
                <a:ea typeface="微软雅黑" pitchFamily="34" charset="-122"/>
              </a:rPr>
              <a:t>如何让文章变</a:t>
            </a:r>
            <a:r>
              <a:rPr lang="en-US" altLang="zh-CN" sz="2400" b="1" dirty="0">
                <a:solidFill>
                  <a:srgbClr val="C00000"/>
                </a:solidFill>
                <a:latin typeface="微软雅黑" pitchFamily="34" charset="-122"/>
                <a:ea typeface="微软雅黑" pitchFamily="34" charset="-122"/>
              </a:rPr>
              <a:t>Interesting</a:t>
            </a:r>
            <a:r>
              <a:rPr lang="zh-CN" altLang="en-US" sz="2400" b="1" dirty="0">
                <a:solidFill>
                  <a:srgbClr val="C00000"/>
                </a:solidFill>
                <a:latin typeface="微软雅黑" pitchFamily="34" charset="-122"/>
                <a:ea typeface="微软雅黑" pitchFamily="34" charset="-122"/>
              </a:rPr>
              <a:t>：</a:t>
            </a:r>
            <a:r>
              <a:rPr lang="zh-CN" altLang="en-US" sz="2400" b="1" dirty="0">
                <a:solidFill>
                  <a:srgbClr val="0000FF"/>
                </a:solidFill>
                <a:latin typeface="微软雅黑" pitchFamily="34" charset="-122"/>
                <a:ea typeface="微软雅黑" pitchFamily="34" charset="-122"/>
              </a:rPr>
              <a:t>溶剂效应</a:t>
            </a:r>
          </a:p>
        </p:txBody>
      </p:sp>
      <p:sp>
        <p:nvSpPr>
          <p:cNvPr id="2" name="矩形 1">
            <a:extLst>
              <a:ext uri="{FF2B5EF4-FFF2-40B4-BE49-F238E27FC236}">
                <a16:creationId xmlns:a16="http://schemas.microsoft.com/office/drawing/2014/main" id="{CFC1FD59-3E3D-2C1A-3683-4158B94B958A}"/>
              </a:ext>
            </a:extLst>
          </p:cNvPr>
          <p:cNvSpPr/>
          <p:nvPr/>
        </p:nvSpPr>
        <p:spPr>
          <a:xfrm>
            <a:off x="1991544" y="1124744"/>
            <a:ext cx="10630190" cy="584775"/>
          </a:xfrm>
          <a:prstGeom prst="rect">
            <a:avLst/>
          </a:prstGeom>
          <a:noFill/>
        </p:spPr>
        <p:txBody>
          <a:bodyPr wrap="square" lIns="91440" tIns="45720" rIns="91440" bIns="45720">
            <a:spAutoFit/>
          </a:bodyPr>
          <a:lstStyle/>
          <a:p>
            <a:pPr algn="just"/>
            <a:r>
              <a:rPr lang="zh-CN" altLang="en-US" sz="3200" b="1" cap="none" spc="0" dirty="0">
                <a:ln w="0"/>
                <a:latin typeface="华文行楷" panose="02010800040101010101" pitchFamily="2" charset="-122"/>
                <a:ea typeface="华文行楷" panose="02010800040101010101" pitchFamily="2" charset="-122"/>
              </a:rPr>
              <a:t>如何使一个平常的物化性质研究更加</a:t>
            </a:r>
            <a:r>
              <a:rPr lang="zh-CN" altLang="en-US" sz="3200" b="1" cap="none" spc="0" dirty="0">
                <a:ln w="0"/>
                <a:solidFill>
                  <a:srgbClr val="FF0000"/>
                </a:solidFill>
                <a:latin typeface="华文行楷" panose="02010800040101010101" pitchFamily="2" charset="-122"/>
                <a:ea typeface="华文行楷" panose="02010800040101010101" pitchFamily="2" charset="-122"/>
              </a:rPr>
              <a:t>有趣</a:t>
            </a:r>
            <a:r>
              <a:rPr lang="zh-CN" altLang="en-US" sz="3200" b="1" cap="none" spc="0" dirty="0">
                <a:ln w="0"/>
                <a:latin typeface="华文行楷" panose="02010800040101010101" pitchFamily="2" charset="-122"/>
                <a:ea typeface="华文行楷" panose="02010800040101010101" pitchFamily="2" charset="-122"/>
              </a:rPr>
              <a:t>？</a:t>
            </a:r>
            <a:endParaRPr lang="en-US" altLang="zh-CN" sz="3200" b="1" cap="none" spc="0" dirty="0">
              <a:ln w="0"/>
              <a:latin typeface="华文行楷" panose="02010800040101010101" pitchFamily="2" charset="-122"/>
              <a:ea typeface="华文行楷" panose="02010800040101010101" pitchFamily="2" charset="-122"/>
            </a:endParaRPr>
          </a:p>
        </p:txBody>
      </p:sp>
      <p:sp>
        <p:nvSpPr>
          <p:cNvPr id="3" name="矩形 2">
            <a:extLst>
              <a:ext uri="{FF2B5EF4-FFF2-40B4-BE49-F238E27FC236}">
                <a16:creationId xmlns:a16="http://schemas.microsoft.com/office/drawing/2014/main" id="{84A27F0F-2B78-E158-8260-325C342E6095}"/>
              </a:ext>
            </a:extLst>
          </p:cNvPr>
          <p:cNvSpPr/>
          <p:nvPr/>
        </p:nvSpPr>
        <p:spPr>
          <a:xfrm>
            <a:off x="1690015" y="1988840"/>
            <a:ext cx="2808312" cy="3456384"/>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zh-CN" altLang="en-US"/>
          </a:p>
        </p:txBody>
      </p:sp>
      <p:sp>
        <p:nvSpPr>
          <p:cNvPr id="4" name="矩形 3">
            <a:extLst>
              <a:ext uri="{FF2B5EF4-FFF2-40B4-BE49-F238E27FC236}">
                <a16:creationId xmlns:a16="http://schemas.microsoft.com/office/drawing/2014/main" id="{956D294F-53F6-AD82-15D5-4B19C672A9CC}"/>
              </a:ext>
            </a:extLst>
          </p:cNvPr>
          <p:cNvSpPr/>
          <p:nvPr/>
        </p:nvSpPr>
        <p:spPr>
          <a:xfrm>
            <a:off x="4498327" y="1988840"/>
            <a:ext cx="2808312" cy="3456384"/>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E1D1ECCB-391D-2B23-5A74-4C9495216F31}"/>
              </a:ext>
            </a:extLst>
          </p:cNvPr>
          <p:cNvSpPr/>
          <p:nvPr/>
        </p:nvSpPr>
        <p:spPr>
          <a:xfrm>
            <a:off x="7306639" y="1988840"/>
            <a:ext cx="2808312" cy="3456384"/>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zh-CN" altLang="en-US"/>
          </a:p>
        </p:txBody>
      </p:sp>
      <p:sp>
        <p:nvSpPr>
          <p:cNvPr id="8" name="矩形 7">
            <a:extLst>
              <a:ext uri="{FF2B5EF4-FFF2-40B4-BE49-F238E27FC236}">
                <a16:creationId xmlns:a16="http://schemas.microsoft.com/office/drawing/2014/main" id="{C2333FAB-0145-CB4F-D853-64BD7A6131F0}"/>
              </a:ext>
            </a:extLst>
          </p:cNvPr>
          <p:cNvSpPr/>
          <p:nvPr/>
        </p:nvSpPr>
        <p:spPr>
          <a:xfrm>
            <a:off x="2554111" y="3163034"/>
            <a:ext cx="1080120" cy="1107996"/>
          </a:xfrm>
          <a:prstGeom prst="rect">
            <a:avLst/>
          </a:prstGeom>
          <a:noFill/>
        </p:spPr>
        <p:txBody>
          <a:bodyPr wrap="square" lIns="91440" tIns="45720" rIns="91440" bIns="45720">
            <a:spAutoFit/>
          </a:bodyPr>
          <a:lstStyle/>
          <a:p>
            <a:pPr algn="just"/>
            <a:r>
              <a:rPr lang="zh-CN" altLang="en-US" sz="6600" b="1" dirty="0">
                <a:ln w="0"/>
                <a:solidFill>
                  <a:srgbClr val="C00000"/>
                </a:solidFill>
                <a:latin typeface="楷体" panose="02010609060101010101" pitchFamily="49" charset="-122"/>
                <a:ea typeface="楷体" panose="02010609060101010101" pitchFamily="49" charset="-122"/>
              </a:rPr>
              <a:t>微</a:t>
            </a:r>
            <a:endParaRPr lang="en-US" altLang="zh-CN" sz="6600" b="1" cap="none" spc="0" dirty="0">
              <a:ln w="0"/>
              <a:solidFill>
                <a:srgbClr val="C00000"/>
              </a:solidFill>
              <a:latin typeface="楷体" panose="02010609060101010101" pitchFamily="49" charset="-122"/>
              <a:ea typeface="楷体" panose="02010609060101010101" pitchFamily="49" charset="-122"/>
            </a:endParaRPr>
          </a:p>
        </p:txBody>
      </p:sp>
      <p:sp>
        <p:nvSpPr>
          <p:cNvPr id="13" name="矩形 12">
            <a:extLst>
              <a:ext uri="{FF2B5EF4-FFF2-40B4-BE49-F238E27FC236}">
                <a16:creationId xmlns:a16="http://schemas.microsoft.com/office/drawing/2014/main" id="{9BBC6901-D070-6AB1-B808-385BF9D9CF88}"/>
              </a:ext>
            </a:extLst>
          </p:cNvPr>
          <p:cNvSpPr/>
          <p:nvPr/>
        </p:nvSpPr>
        <p:spPr>
          <a:xfrm>
            <a:off x="5375920" y="3163034"/>
            <a:ext cx="1080120" cy="1107996"/>
          </a:xfrm>
          <a:prstGeom prst="rect">
            <a:avLst/>
          </a:prstGeom>
          <a:noFill/>
        </p:spPr>
        <p:txBody>
          <a:bodyPr wrap="square" lIns="91440" tIns="45720" rIns="91440" bIns="45720">
            <a:spAutoFit/>
          </a:bodyPr>
          <a:lstStyle/>
          <a:p>
            <a:pPr algn="just"/>
            <a:r>
              <a:rPr lang="zh-CN" altLang="en-US" sz="6600" b="1" dirty="0">
                <a:ln w="0"/>
                <a:solidFill>
                  <a:srgbClr val="002060"/>
                </a:solidFill>
                <a:latin typeface="楷体" panose="02010609060101010101" pitchFamily="49" charset="-122"/>
                <a:ea typeface="楷体" panose="02010609060101010101" pitchFamily="49" charset="-122"/>
              </a:rPr>
              <a:t>综</a:t>
            </a:r>
            <a:endParaRPr lang="en-US" altLang="zh-CN" sz="6600" b="1" cap="none" spc="0" dirty="0">
              <a:ln w="0"/>
              <a:solidFill>
                <a:srgbClr val="002060"/>
              </a:solidFill>
              <a:latin typeface="楷体" panose="02010609060101010101" pitchFamily="49" charset="-122"/>
              <a:ea typeface="楷体" panose="02010609060101010101" pitchFamily="49" charset="-122"/>
            </a:endParaRPr>
          </a:p>
        </p:txBody>
      </p:sp>
      <p:sp>
        <p:nvSpPr>
          <p:cNvPr id="15" name="矩形 14">
            <a:extLst>
              <a:ext uri="{FF2B5EF4-FFF2-40B4-BE49-F238E27FC236}">
                <a16:creationId xmlns:a16="http://schemas.microsoft.com/office/drawing/2014/main" id="{EECFBA03-23F7-6E3E-54ED-89E1CD32DCB2}"/>
              </a:ext>
            </a:extLst>
          </p:cNvPr>
          <p:cNvSpPr/>
          <p:nvPr/>
        </p:nvSpPr>
        <p:spPr>
          <a:xfrm>
            <a:off x="8261698" y="3163034"/>
            <a:ext cx="1080120" cy="1107996"/>
          </a:xfrm>
          <a:prstGeom prst="rect">
            <a:avLst/>
          </a:prstGeom>
          <a:noFill/>
        </p:spPr>
        <p:txBody>
          <a:bodyPr wrap="square" lIns="91440" tIns="45720" rIns="91440" bIns="45720">
            <a:spAutoFit/>
          </a:bodyPr>
          <a:lstStyle/>
          <a:p>
            <a:pPr algn="just"/>
            <a:r>
              <a:rPr lang="zh-CN" altLang="en-US" sz="6600" b="1" cap="none" spc="0" dirty="0">
                <a:ln w="0"/>
                <a:solidFill>
                  <a:schemeClr val="accent4">
                    <a:lumMod val="75000"/>
                  </a:schemeClr>
                </a:solidFill>
                <a:latin typeface="楷体" panose="02010609060101010101" pitchFamily="49" charset="-122"/>
                <a:ea typeface="楷体" panose="02010609060101010101" pitchFamily="49" charset="-122"/>
              </a:rPr>
              <a:t>形</a:t>
            </a:r>
            <a:endParaRPr lang="en-US" altLang="zh-CN" sz="6600" b="1" cap="none" spc="0" dirty="0">
              <a:ln w="0"/>
              <a:solidFill>
                <a:schemeClr val="accent4">
                  <a:lumMod val="75000"/>
                </a:schemeClr>
              </a:solidFill>
              <a:latin typeface="楷体" panose="02010609060101010101" pitchFamily="49" charset="-122"/>
              <a:ea typeface="楷体" panose="02010609060101010101" pitchFamily="49" charset="-122"/>
            </a:endParaRPr>
          </a:p>
        </p:txBody>
      </p:sp>
      <p:sp>
        <p:nvSpPr>
          <p:cNvPr id="25" name="矩形 24">
            <a:extLst>
              <a:ext uri="{FF2B5EF4-FFF2-40B4-BE49-F238E27FC236}">
                <a16:creationId xmlns:a16="http://schemas.microsoft.com/office/drawing/2014/main" id="{9E3DF76A-106F-1385-DE99-CB21E91D0674}"/>
              </a:ext>
            </a:extLst>
          </p:cNvPr>
          <p:cNvSpPr/>
          <p:nvPr/>
        </p:nvSpPr>
        <p:spPr>
          <a:xfrm>
            <a:off x="1690015" y="5440868"/>
            <a:ext cx="2952328" cy="584775"/>
          </a:xfrm>
          <a:prstGeom prst="rect">
            <a:avLst/>
          </a:prstGeom>
          <a:noFill/>
        </p:spPr>
        <p:txBody>
          <a:bodyPr wrap="square" lIns="91440" tIns="45720" rIns="91440" bIns="45720">
            <a:spAutoFit/>
          </a:bodyPr>
          <a:lstStyle/>
          <a:p>
            <a:pPr algn="just"/>
            <a:r>
              <a:rPr lang="zh-CN" altLang="en-US" sz="3200" b="1" dirty="0">
                <a:ln w="0"/>
                <a:solidFill>
                  <a:schemeClr val="accent4">
                    <a:lumMod val="75000"/>
                  </a:schemeClr>
                </a:solidFill>
                <a:latin typeface="楷体" panose="02010609060101010101" pitchFamily="49" charset="-122"/>
                <a:ea typeface="楷体" panose="02010609060101010101" pitchFamily="49" charset="-122"/>
              </a:rPr>
              <a:t>微观层面出发</a:t>
            </a:r>
            <a:endParaRPr lang="en-US" altLang="zh-CN" sz="3200" b="1" cap="none" spc="0" dirty="0">
              <a:ln w="0"/>
              <a:solidFill>
                <a:schemeClr val="accent4">
                  <a:lumMod val="75000"/>
                </a:schemeClr>
              </a:solidFill>
              <a:latin typeface="楷体" panose="02010609060101010101" pitchFamily="49" charset="-122"/>
              <a:ea typeface="楷体" panose="02010609060101010101" pitchFamily="49" charset="-122"/>
            </a:endParaRPr>
          </a:p>
        </p:txBody>
      </p:sp>
      <p:sp>
        <p:nvSpPr>
          <p:cNvPr id="51" name="矩形 50">
            <a:extLst>
              <a:ext uri="{FF2B5EF4-FFF2-40B4-BE49-F238E27FC236}">
                <a16:creationId xmlns:a16="http://schemas.microsoft.com/office/drawing/2014/main" id="{D792B19F-C655-055A-52CC-C90D2C6E1BDE}"/>
              </a:ext>
            </a:extLst>
          </p:cNvPr>
          <p:cNvSpPr/>
          <p:nvPr/>
        </p:nvSpPr>
        <p:spPr>
          <a:xfrm>
            <a:off x="4871864" y="5447545"/>
            <a:ext cx="2290759" cy="584775"/>
          </a:xfrm>
          <a:prstGeom prst="rect">
            <a:avLst/>
          </a:prstGeom>
          <a:noFill/>
        </p:spPr>
        <p:txBody>
          <a:bodyPr wrap="square" lIns="91440" tIns="45720" rIns="91440" bIns="45720">
            <a:spAutoFit/>
          </a:bodyPr>
          <a:lstStyle/>
          <a:p>
            <a:pPr algn="just"/>
            <a:r>
              <a:rPr lang="zh-CN" altLang="en-US" sz="3200" b="1" dirty="0">
                <a:ln w="0"/>
                <a:solidFill>
                  <a:schemeClr val="accent4">
                    <a:lumMod val="75000"/>
                  </a:schemeClr>
                </a:solidFill>
                <a:latin typeface="楷体" panose="02010609060101010101" pitchFamily="49" charset="-122"/>
                <a:ea typeface="楷体" panose="02010609060101010101" pitchFamily="49" charset="-122"/>
              </a:rPr>
              <a:t>综合</a:t>
            </a:r>
            <a:r>
              <a:rPr lang="en-US" altLang="zh-CN" sz="3200" b="1" dirty="0">
                <a:ln w="0"/>
                <a:solidFill>
                  <a:schemeClr val="accent4">
                    <a:lumMod val="75000"/>
                  </a:schemeClr>
                </a:solidFill>
                <a:latin typeface="楷体" panose="02010609060101010101" pitchFamily="49" charset="-122"/>
                <a:ea typeface="楷体" panose="02010609060101010101" pitchFamily="49" charset="-122"/>
              </a:rPr>
              <a:t>+</a:t>
            </a:r>
            <a:r>
              <a:rPr lang="zh-CN" altLang="en-US" sz="3200" b="1" dirty="0">
                <a:ln w="0"/>
                <a:solidFill>
                  <a:schemeClr val="accent4">
                    <a:lumMod val="75000"/>
                  </a:schemeClr>
                </a:solidFill>
                <a:latin typeface="楷体" panose="02010609060101010101" pitchFamily="49" charset="-122"/>
                <a:ea typeface="楷体" panose="02010609060101010101" pitchFamily="49" charset="-122"/>
              </a:rPr>
              <a:t>分类</a:t>
            </a:r>
            <a:endParaRPr lang="en-US" altLang="zh-CN" sz="3200" b="1" cap="none" spc="0" dirty="0">
              <a:ln w="0"/>
              <a:solidFill>
                <a:schemeClr val="accent4">
                  <a:lumMod val="75000"/>
                </a:schemeClr>
              </a:solidFill>
              <a:latin typeface="楷体" panose="02010609060101010101" pitchFamily="49" charset="-122"/>
              <a:ea typeface="楷体" panose="02010609060101010101" pitchFamily="49" charset="-122"/>
            </a:endParaRPr>
          </a:p>
        </p:txBody>
      </p:sp>
      <p:sp>
        <p:nvSpPr>
          <p:cNvPr id="52" name="矩形 51">
            <a:extLst>
              <a:ext uri="{FF2B5EF4-FFF2-40B4-BE49-F238E27FC236}">
                <a16:creationId xmlns:a16="http://schemas.microsoft.com/office/drawing/2014/main" id="{288E60DC-852C-59E4-E06C-4B8551737F85}"/>
              </a:ext>
            </a:extLst>
          </p:cNvPr>
          <p:cNvSpPr/>
          <p:nvPr/>
        </p:nvSpPr>
        <p:spPr>
          <a:xfrm>
            <a:off x="7248128" y="5454985"/>
            <a:ext cx="2808312" cy="584775"/>
          </a:xfrm>
          <a:prstGeom prst="rect">
            <a:avLst/>
          </a:prstGeom>
          <a:noFill/>
        </p:spPr>
        <p:txBody>
          <a:bodyPr wrap="square" lIns="91440" tIns="45720" rIns="91440" bIns="45720">
            <a:spAutoFit/>
          </a:bodyPr>
          <a:lstStyle/>
          <a:p>
            <a:pPr algn="just"/>
            <a:r>
              <a:rPr lang="zh-CN" altLang="en-US" sz="3200" b="1" dirty="0">
                <a:ln w="0"/>
                <a:solidFill>
                  <a:schemeClr val="accent4">
                    <a:lumMod val="75000"/>
                  </a:schemeClr>
                </a:solidFill>
                <a:latin typeface="楷体" panose="02010609060101010101" pitchFamily="49" charset="-122"/>
                <a:ea typeface="楷体" panose="02010609060101010101" pitchFamily="49" charset="-122"/>
              </a:rPr>
              <a:t>图文形象易懂</a:t>
            </a:r>
            <a:endParaRPr lang="en-US" altLang="zh-CN" sz="3200" b="1" cap="none" spc="0" dirty="0">
              <a:ln w="0"/>
              <a:solidFill>
                <a:schemeClr val="accent4">
                  <a:lumMod val="75000"/>
                </a:schemeClr>
              </a:solidFill>
              <a:latin typeface="楷体" panose="02010609060101010101" pitchFamily="49" charset="-122"/>
              <a:ea typeface="楷体" panose="02010609060101010101" pitchFamily="49" charset="-122"/>
            </a:endParaRPr>
          </a:p>
        </p:txBody>
      </p:sp>
    </p:spTree>
    <p:extLst>
      <p:ext uri="{BB962C8B-B14F-4D97-AF65-F5344CB8AC3E}">
        <p14:creationId xmlns:p14="http://schemas.microsoft.com/office/powerpoint/2010/main" val="36970824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3">
            <a:extLst>
              <a:ext uri="{FF2B5EF4-FFF2-40B4-BE49-F238E27FC236}">
                <a16:creationId xmlns:a16="http://schemas.microsoft.com/office/drawing/2014/main" id="{200B9CEA-D2F0-4B0D-ACC3-E8EADDBAA297}"/>
              </a:ext>
            </a:extLst>
          </p:cNvPr>
          <p:cNvSpPr>
            <a:spLocks noChangeArrowheads="1"/>
          </p:cNvSpPr>
          <p:nvPr/>
        </p:nvSpPr>
        <p:spPr bwMode="auto">
          <a:xfrm>
            <a:off x="119609" y="188640"/>
            <a:ext cx="11952781" cy="463846"/>
          </a:xfrm>
          <a:prstGeom prst="rect">
            <a:avLst/>
          </a:prstGeom>
          <a:noFill/>
          <a:ln w="25400" algn="ctr">
            <a:noFill/>
            <a:miter lim="800000"/>
            <a:headEnd/>
            <a:tailEnd/>
          </a:ln>
          <a:effectLst>
            <a:prstShdw prst="shdw11">
              <a:schemeClr val="accent1">
                <a:gamma/>
                <a:shade val="60000"/>
                <a:invGamma/>
                <a:alpha val="50000"/>
              </a:schemeClr>
            </a:prstShdw>
          </a:effectLst>
        </p:spPr>
        <p:txBody>
          <a:bodyPr wrap="square" lIns="90000" tIns="46800" rIns="90000" bIns="46800">
            <a:spAutoFit/>
          </a:bodyPr>
          <a:lstStyle/>
          <a:p>
            <a:r>
              <a:rPr lang="zh-CN" altLang="en-US" sz="2400" b="1" dirty="0">
                <a:solidFill>
                  <a:srgbClr val="C00000"/>
                </a:solidFill>
                <a:latin typeface="微软雅黑" pitchFamily="34" charset="-122"/>
                <a:ea typeface="微软雅黑" pitchFamily="34" charset="-122"/>
              </a:rPr>
              <a:t>如何让文章变</a:t>
            </a:r>
            <a:r>
              <a:rPr lang="en-US" altLang="zh-CN" sz="2400" b="1" dirty="0">
                <a:solidFill>
                  <a:srgbClr val="C00000"/>
                </a:solidFill>
                <a:latin typeface="微软雅黑" pitchFamily="34" charset="-122"/>
                <a:ea typeface="微软雅黑" pitchFamily="34" charset="-122"/>
              </a:rPr>
              <a:t>Interesting</a:t>
            </a:r>
            <a:r>
              <a:rPr lang="zh-CN" altLang="en-US" sz="2400" b="1" dirty="0">
                <a:solidFill>
                  <a:srgbClr val="C00000"/>
                </a:solidFill>
                <a:latin typeface="微软雅黑" pitchFamily="34" charset="-122"/>
                <a:ea typeface="微软雅黑" pitchFamily="34" charset="-122"/>
              </a:rPr>
              <a:t>：</a:t>
            </a:r>
            <a:r>
              <a:rPr lang="zh-CN" altLang="en-US" sz="2400" b="1" dirty="0">
                <a:solidFill>
                  <a:srgbClr val="0000FF"/>
                </a:solidFill>
                <a:latin typeface="微软雅黑" pitchFamily="34" charset="-122"/>
                <a:ea typeface="微软雅黑" pitchFamily="34" charset="-122"/>
              </a:rPr>
              <a:t>溶剂效应</a:t>
            </a:r>
          </a:p>
        </p:txBody>
      </p:sp>
      <p:pic>
        <p:nvPicPr>
          <p:cNvPr id="3" name="图片 2">
            <a:extLst>
              <a:ext uri="{FF2B5EF4-FFF2-40B4-BE49-F238E27FC236}">
                <a16:creationId xmlns:a16="http://schemas.microsoft.com/office/drawing/2014/main" id="{3579247E-D4EB-9A73-7C5A-B0BDC61AD44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0477" b="10212"/>
          <a:stretch/>
        </p:blipFill>
        <p:spPr>
          <a:xfrm>
            <a:off x="0" y="908720"/>
            <a:ext cx="12092606" cy="3296720"/>
          </a:xfrm>
          <a:prstGeom prst="rect">
            <a:avLst/>
          </a:prstGeom>
        </p:spPr>
      </p:pic>
      <p:sp>
        <p:nvSpPr>
          <p:cNvPr id="6" name="文本框 5">
            <a:extLst>
              <a:ext uri="{FF2B5EF4-FFF2-40B4-BE49-F238E27FC236}">
                <a16:creationId xmlns:a16="http://schemas.microsoft.com/office/drawing/2014/main" id="{48C2A099-CED4-D8E2-DE5E-6DFCE0383DA3}"/>
              </a:ext>
            </a:extLst>
          </p:cNvPr>
          <p:cNvSpPr txBox="1"/>
          <p:nvPr/>
        </p:nvSpPr>
        <p:spPr>
          <a:xfrm>
            <a:off x="335360" y="4201512"/>
            <a:ext cx="10873208" cy="641971"/>
          </a:xfrm>
          <a:prstGeom prst="rect">
            <a:avLst/>
          </a:prstGeom>
          <a:noFill/>
        </p:spPr>
        <p:txBody>
          <a:bodyPr wrap="square">
            <a:spAutoFit/>
          </a:bodyPr>
          <a:lstStyle/>
          <a:p>
            <a:pPr algn="just">
              <a:lnSpc>
                <a:spcPct val="115000"/>
              </a:lnSpc>
            </a:pPr>
            <a:r>
              <a:rPr lang="de-DE" altLang="zh-CN" sz="1600" b="1" dirty="0">
                <a:effectLst/>
                <a:latin typeface="Calibri" panose="020F0502020204030204" pitchFamily="34" charset="0"/>
                <a:ea typeface="宋体" panose="02010600030101010101" pitchFamily="2" charset="-122"/>
                <a:cs typeface="Times New Roman" panose="02020603050405020304" pitchFamily="18" charset="0"/>
              </a:rPr>
              <a:t>Fig. </a:t>
            </a:r>
            <a:r>
              <a:rPr lang="en-US" altLang="zh-CN" sz="1600" b="1" dirty="0">
                <a:effectLst/>
                <a:latin typeface="Calibri" panose="020F0502020204030204" pitchFamily="34" charset="0"/>
                <a:ea typeface="宋体" panose="02010600030101010101" pitchFamily="2" charset="-122"/>
                <a:cs typeface="Times New Roman" panose="02020603050405020304" pitchFamily="18" charset="0"/>
              </a:rPr>
              <a:t>3</a:t>
            </a:r>
            <a:r>
              <a:rPr lang="de-DE" altLang="zh-CN" sz="1600" b="1" dirty="0">
                <a:effectLst/>
                <a:latin typeface="Calibri" panose="020F0502020204030204" pitchFamily="34" charset="0"/>
                <a:ea typeface="宋体" panose="02010600030101010101" pitchFamily="2" charset="-122"/>
                <a:cs typeface="Times New Roman" panose="02020603050405020304" pitchFamily="18" charset="0"/>
              </a:rPr>
              <a:t> </a:t>
            </a:r>
            <a:r>
              <a:rPr lang="en-US" altLang="zh-CN" sz="1600" b="0" dirty="0">
                <a:effectLst/>
                <a:latin typeface="Calibri" panose="020F0502020204030204" pitchFamily="34" charset="0"/>
                <a:ea typeface="宋体" panose="02010600030101010101" pitchFamily="2" charset="-122"/>
                <a:cs typeface="Times New Roman" panose="02020603050405020304" pitchFamily="18" charset="0"/>
              </a:rPr>
              <a:t>The IR spectra of (a) BmimFeCl</a:t>
            </a:r>
            <a:r>
              <a:rPr lang="en-US" altLang="zh-CN" sz="1600" b="0" baseline="-25000" dirty="0">
                <a:effectLst/>
                <a:latin typeface="Calibri" panose="020F0502020204030204" pitchFamily="34" charset="0"/>
                <a:ea typeface="宋体" panose="02010600030101010101" pitchFamily="2" charset="-122"/>
                <a:cs typeface="Times New Roman" panose="02020603050405020304" pitchFamily="18" charset="0"/>
              </a:rPr>
              <a:t>4</a:t>
            </a:r>
            <a:r>
              <a:rPr lang="en-US" altLang="zh-CN" sz="1600" b="0" dirty="0">
                <a:effectLst/>
                <a:latin typeface="Calibri" panose="020F0502020204030204" pitchFamily="34" charset="0"/>
                <a:ea typeface="宋体" panose="02010600030101010101" pitchFamily="2" charset="-122"/>
                <a:cs typeface="Times New Roman" panose="02020603050405020304" pitchFamily="18" charset="0"/>
              </a:rPr>
              <a:t>/different aprotic solvents, (b) BmimFeCl</a:t>
            </a:r>
            <a:r>
              <a:rPr lang="en-US" altLang="zh-CN" sz="1600" b="0" baseline="-25000" dirty="0">
                <a:effectLst/>
                <a:latin typeface="Calibri" panose="020F0502020204030204" pitchFamily="34" charset="0"/>
                <a:ea typeface="宋体" panose="02010600030101010101" pitchFamily="2" charset="-122"/>
                <a:cs typeface="Times New Roman" panose="02020603050405020304" pitchFamily="18" charset="0"/>
              </a:rPr>
              <a:t>4</a:t>
            </a:r>
            <a:r>
              <a:rPr lang="en-US" altLang="zh-CN" sz="1600" b="0" dirty="0">
                <a:effectLst/>
                <a:latin typeface="Calibri" panose="020F0502020204030204" pitchFamily="34" charset="0"/>
                <a:ea typeface="宋体" panose="02010600030101010101" pitchFamily="2" charset="-122"/>
                <a:cs typeface="Times New Roman" panose="02020603050405020304" pitchFamily="18" charset="0"/>
              </a:rPr>
              <a:t>/DMAC, (c) BmimFeCl</a:t>
            </a:r>
            <a:r>
              <a:rPr lang="en-US" altLang="zh-CN" sz="1600" b="0" baseline="-25000" dirty="0">
                <a:effectLst/>
                <a:latin typeface="Calibri" panose="020F0502020204030204" pitchFamily="34" charset="0"/>
                <a:ea typeface="宋体" panose="02010600030101010101" pitchFamily="2" charset="-122"/>
                <a:cs typeface="Times New Roman" panose="02020603050405020304" pitchFamily="18" charset="0"/>
              </a:rPr>
              <a:t>4</a:t>
            </a:r>
            <a:r>
              <a:rPr lang="en-US" altLang="zh-CN" sz="1600" b="0" dirty="0">
                <a:effectLst/>
                <a:latin typeface="Calibri" panose="020F0502020204030204" pitchFamily="34" charset="0"/>
                <a:ea typeface="宋体" panose="02010600030101010101" pitchFamily="2" charset="-122"/>
                <a:cs typeface="Times New Roman" panose="02020603050405020304" pitchFamily="18" charset="0"/>
              </a:rPr>
              <a:t>/NHD </a:t>
            </a:r>
            <a:r>
              <a:rPr lang="en-GB" altLang="zh-CN" sz="1600" b="0" dirty="0">
                <a:effectLst/>
                <a:latin typeface="Calibri" panose="020F0502020204030204" pitchFamily="34" charset="0"/>
                <a:ea typeface="宋体" panose="02010600030101010101" pitchFamily="2" charset="-122"/>
                <a:cs typeface="Times New Roman" panose="02020603050405020304" pitchFamily="18" charset="0"/>
              </a:rPr>
              <a:t>(x is the molar fraction of BmimFeCl</a:t>
            </a:r>
            <a:r>
              <a:rPr lang="en-GB" altLang="zh-CN" sz="1600" b="0" baseline="-25000" dirty="0">
                <a:effectLst/>
                <a:latin typeface="Calibri" panose="020F0502020204030204" pitchFamily="34" charset="0"/>
                <a:ea typeface="宋体" panose="02010600030101010101" pitchFamily="2" charset="-122"/>
                <a:cs typeface="Times New Roman" panose="02020603050405020304" pitchFamily="18" charset="0"/>
              </a:rPr>
              <a:t>4</a:t>
            </a:r>
            <a:r>
              <a:rPr lang="en-GB" altLang="zh-CN" sz="1600" b="0" dirty="0">
                <a:effectLst/>
                <a:latin typeface="Calibri" panose="020F0502020204030204" pitchFamily="34" charset="0"/>
                <a:ea typeface="宋体" panose="02010600030101010101" pitchFamily="2" charset="-122"/>
                <a:cs typeface="Times New Roman" panose="02020603050405020304" pitchFamily="18" charset="0"/>
              </a:rPr>
              <a:t> in composites).</a:t>
            </a:r>
            <a:endParaRPr lang="zh-CN" altLang="zh-CN" sz="1600" b="1"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7" name="矩形 6">
            <a:extLst>
              <a:ext uri="{FF2B5EF4-FFF2-40B4-BE49-F238E27FC236}">
                <a16:creationId xmlns:a16="http://schemas.microsoft.com/office/drawing/2014/main" id="{1488DB20-2B8D-5A0C-3136-D91931525680}"/>
              </a:ext>
            </a:extLst>
          </p:cNvPr>
          <p:cNvSpPr/>
          <p:nvPr/>
        </p:nvSpPr>
        <p:spPr>
          <a:xfrm>
            <a:off x="259019" y="5169386"/>
            <a:ext cx="11309589" cy="707886"/>
          </a:xfrm>
          <a:prstGeom prst="rect">
            <a:avLst/>
          </a:prstGeom>
          <a:noFill/>
        </p:spPr>
        <p:txBody>
          <a:bodyPr wrap="square" lIns="91440" tIns="45720" rIns="91440" bIns="45720">
            <a:spAutoFit/>
          </a:bodyPr>
          <a:lstStyle/>
          <a:p>
            <a:pPr algn="just"/>
            <a:r>
              <a:rPr lang="zh-CN" altLang="en-US" sz="2000" b="1" cap="none" spc="0" dirty="0">
                <a:ln w="0"/>
              </a:rPr>
              <a:t>（</a:t>
            </a:r>
            <a:r>
              <a:rPr lang="en-US" altLang="zh-CN" sz="2000" b="1" cap="none" spc="0" dirty="0">
                <a:ln w="0"/>
              </a:rPr>
              <a:t>1</a:t>
            </a:r>
            <a:r>
              <a:rPr lang="zh-CN" altLang="en-US" sz="2000" b="1" cap="none" spc="0" dirty="0">
                <a:ln w="0"/>
              </a:rPr>
              <a:t>）利用红外光谱的偏移进而研究</a:t>
            </a:r>
            <a:r>
              <a:rPr lang="zh-CN" altLang="en-US" sz="2000" b="1" cap="none" spc="0" dirty="0">
                <a:ln w="0"/>
                <a:solidFill>
                  <a:srgbClr val="C00000"/>
                </a:solidFill>
              </a:rPr>
              <a:t>官能团的作用机制</a:t>
            </a:r>
            <a:r>
              <a:rPr lang="zh-CN" altLang="en-US" sz="2000" b="1" cap="none" spc="0" dirty="0">
                <a:ln w="0"/>
              </a:rPr>
              <a:t>，以及推测离子对的作用规律</a:t>
            </a:r>
            <a:endParaRPr lang="en-US" altLang="zh-CN" sz="2000" b="1" cap="none" spc="0" dirty="0">
              <a:ln w="0"/>
            </a:endParaRPr>
          </a:p>
          <a:p>
            <a:pPr algn="just"/>
            <a:r>
              <a:rPr lang="zh-CN" altLang="en-US" sz="2000" b="1" dirty="0">
                <a:ln w="0"/>
              </a:rPr>
              <a:t>（</a:t>
            </a:r>
            <a:r>
              <a:rPr lang="en-US" altLang="zh-CN" sz="2000" b="1" dirty="0">
                <a:ln w="0"/>
              </a:rPr>
              <a:t>2</a:t>
            </a:r>
            <a:r>
              <a:rPr lang="zh-CN" altLang="en-US" sz="2000" b="1" dirty="0">
                <a:ln w="0"/>
              </a:rPr>
              <a:t>）增加多种有机溶剂，并按照</a:t>
            </a:r>
            <a:r>
              <a:rPr lang="zh-CN" altLang="en-US" sz="2000" b="1" dirty="0">
                <a:ln w="0"/>
                <a:solidFill>
                  <a:srgbClr val="C00000"/>
                </a:solidFill>
              </a:rPr>
              <a:t>其共性进行分类</a:t>
            </a:r>
            <a:r>
              <a:rPr lang="zh-CN" altLang="en-US" sz="2000" b="1" dirty="0">
                <a:ln w="0"/>
              </a:rPr>
              <a:t>，如强极性</a:t>
            </a:r>
            <a:r>
              <a:rPr lang="en-US" altLang="zh-CN" sz="2000" b="1" dirty="0">
                <a:ln w="0"/>
              </a:rPr>
              <a:t>-</a:t>
            </a:r>
            <a:r>
              <a:rPr lang="zh-CN" altLang="en-US" sz="2000" b="1" dirty="0">
                <a:ln w="0"/>
              </a:rPr>
              <a:t>弱极性，大分子聚合物</a:t>
            </a:r>
            <a:r>
              <a:rPr lang="en-US" altLang="zh-CN" sz="2000" b="1" dirty="0">
                <a:ln w="0"/>
              </a:rPr>
              <a:t>-</a:t>
            </a:r>
            <a:r>
              <a:rPr lang="zh-CN" altLang="en-US" sz="2000" b="1" dirty="0">
                <a:ln w="0"/>
              </a:rPr>
              <a:t>小分子</a:t>
            </a:r>
            <a:endParaRPr lang="en-US" altLang="zh-CN" sz="2000" b="1" dirty="0">
              <a:ln w="0"/>
            </a:endParaRPr>
          </a:p>
        </p:txBody>
      </p:sp>
    </p:spTree>
    <p:extLst>
      <p:ext uri="{BB962C8B-B14F-4D97-AF65-F5344CB8AC3E}">
        <p14:creationId xmlns:p14="http://schemas.microsoft.com/office/powerpoint/2010/main" val="29585885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3">
            <a:extLst>
              <a:ext uri="{FF2B5EF4-FFF2-40B4-BE49-F238E27FC236}">
                <a16:creationId xmlns:a16="http://schemas.microsoft.com/office/drawing/2014/main" id="{200B9CEA-D2F0-4B0D-ACC3-E8EADDBAA297}"/>
              </a:ext>
            </a:extLst>
          </p:cNvPr>
          <p:cNvSpPr>
            <a:spLocks noChangeArrowheads="1"/>
          </p:cNvSpPr>
          <p:nvPr/>
        </p:nvSpPr>
        <p:spPr bwMode="auto">
          <a:xfrm>
            <a:off x="119609" y="188640"/>
            <a:ext cx="11952781" cy="463846"/>
          </a:xfrm>
          <a:prstGeom prst="rect">
            <a:avLst/>
          </a:prstGeom>
          <a:noFill/>
          <a:ln w="25400" algn="ctr">
            <a:noFill/>
            <a:miter lim="800000"/>
            <a:headEnd/>
            <a:tailEnd/>
          </a:ln>
          <a:effectLst>
            <a:prstShdw prst="shdw11">
              <a:schemeClr val="accent1">
                <a:gamma/>
                <a:shade val="60000"/>
                <a:invGamma/>
                <a:alpha val="50000"/>
              </a:schemeClr>
            </a:prstShdw>
          </a:effectLst>
        </p:spPr>
        <p:txBody>
          <a:bodyPr wrap="square" lIns="90000" tIns="46800" rIns="90000" bIns="46800">
            <a:spAutoFit/>
          </a:bodyPr>
          <a:lstStyle/>
          <a:p>
            <a:r>
              <a:rPr lang="zh-CN" altLang="en-US" sz="2400" b="1" dirty="0">
                <a:solidFill>
                  <a:srgbClr val="C00000"/>
                </a:solidFill>
                <a:latin typeface="微软雅黑" pitchFamily="34" charset="-122"/>
                <a:ea typeface="微软雅黑" pitchFamily="34" charset="-122"/>
              </a:rPr>
              <a:t>如何让文章变</a:t>
            </a:r>
            <a:r>
              <a:rPr lang="en-US" altLang="zh-CN" sz="2400" b="1" dirty="0">
                <a:solidFill>
                  <a:srgbClr val="C00000"/>
                </a:solidFill>
                <a:latin typeface="微软雅黑" pitchFamily="34" charset="-122"/>
                <a:ea typeface="微软雅黑" pitchFamily="34" charset="-122"/>
              </a:rPr>
              <a:t>Interesting</a:t>
            </a:r>
            <a:r>
              <a:rPr lang="zh-CN" altLang="en-US" sz="2400" b="1" dirty="0">
                <a:solidFill>
                  <a:srgbClr val="C00000"/>
                </a:solidFill>
                <a:latin typeface="微软雅黑" pitchFamily="34" charset="-122"/>
                <a:ea typeface="微软雅黑" pitchFamily="34" charset="-122"/>
              </a:rPr>
              <a:t>：</a:t>
            </a:r>
            <a:r>
              <a:rPr lang="zh-CN" altLang="en-US" sz="2400" b="1" dirty="0">
                <a:solidFill>
                  <a:srgbClr val="0000FF"/>
                </a:solidFill>
                <a:latin typeface="微软雅黑" pitchFamily="34" charset="-122"/>
                <a:ea typeface="微软雅黑" pitchFamily="34" charset="-122"/>
              </a:rPr>
              <a:t>溶剂效应</a:t>
            </a:r>
          </a:p>
        </p:txBody>
      </p:sp>
      <p:pic>
        <p:nvPicPr>
          <p:cNvPr id="4" name="图片 3">
            <a:extLst>
              <a:ext uri="{FF2B5EF4-FFF2-40B4-BE49-F238E27FC236}">
                <a16:creationId xmlns:a16="http://schemas.microsoft.com/office/drawing/2014/main" id="{E6FA5FC7-B679-1647-408C-16C5276FB80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3906" b="10197"/>
          <a:stretch/>
        </p:blipFill>
        <p:spPr>
          <a:xfrm>
            <a:off x="119609" y="836712"/>
            <a:ext cx="5349735" cy="4707767"/>
          </a:xfrm>
          <a:prstGeom prst="rect">
            <a:avLst/>
          </a:prstGeom>
        </p:spPr>
      </p:pic>
      <p:sp>
        <p:nvSpPr>
          <p:cNvPr id="5" name="矩形 4">
            <a:extLst>
              <a:ext uri="{FF2B5EF4-FFF2-40B4-BE49-F238E27FC236}">
                <a16:creationId xmlns:a16="http://schemas.microsoft.com/office/drawing/2014/main" id="{646A006C-7371-CFDC-1C79-5E8AD6C398C5}"/>
              </a:ext>
            </a:extLst>
          </p:cNvPr>
          <p:cNvSpPr/>
          <p:nvPr/>
        </p:nvSpPr>
        <p:spPr>
          <a:xfrm>
            <a:off x="6095999" y="1268760"/>
            <a:ext cx="5349735" cy="2799100"/>
          </a:xfrm>
          <a:prstGeom prst="rect">
            <a:avLst/>
          </a:prstGeom>
          <a:noFill/>
        </p:spPr>
        <p:txBody>
          <a:bodyPr wrap="square" lIns="91440" tIns="45720" rIns="91440" bIns="45720">
            <a:spAutoFit/>
          </a:bodyPr>
          <a:lstStyle/>
          <a:p>
            <a:pPr algn="just">
              <a:lnSpc>
                <a:spcPct val="150000"/>
              </a:lnSpc>
            </a:pPr>
            <a:r>
              <a:rPr lang="en-US" altLang="zh-CN" sz="2400" b="1" cap="none" spc="0" dirty="0">
                <a:ln w="0"/>
              </a:rPr>
              <a:t>(1)</a:t>
            </a:r>
            <a:r>
              <a:rPr lang="zh-CN" altLang="en-US" sz="2400" b="1" cap="none" spc="0" dirty="0">
                <a:ln w="0"/>
              </a:rPr>
              <a:t>增加研究的</a:t>
            </a:r>
            <a:r>
              <a:rPr lang="zh-CN" altLang="en-US" sz="2400" b="1" cap="none" spc="0" dirty="0">
                <a:ln w="0"/>
                <a:solidFill>
                  <a:srgbClr val="C00000"/>
                </a:solidFill>
              </a:rPr>
              <a:t>丰富度</a:t>
            </a:r>
            <a:r>
              <a:rPr lang="zh-CN" altLang="en-US" sz="2400" b="1" cap="none" spc="0" dirty="0">
                <a:ln w="0"/>
              </a:rPr>
              <a:t>，在超额热力学基础上，增加了对</a:t>
            </a:r>
            <a:r>
              <a:rPr lang="zh-CN" altLang="en-US" sz="2400" b="1" cap="none" spc="0" dirty="0">
                <a:ln w="0"/>
                <a:solidFill>
                  <a:srgbClr val="C00000"/>
                </a:solidFill>
              </a:rPr>
              <a:t>氧化还原性</a:t>
            </a:r>
            <a:r>
              <a:rPr lang="zh-CN" altLang="en-US" sz="2400" b="1" cap="none" spc="0" dirty="0">
                <a:ln w="0"/>
              </a:rPr>
              <a:t>的研究</a:t>
            </a:r>
            <a:endParaRPr lang="en-US" altLang="zh-CN" sz="2400" b="1" cap="none" spc="0" dirty="0">
              <a:ln w="0"/>
            </a:endParaRPr>
          </a:p>
          <a:p>
            <a:pPr algn="just">
              <a:lnSpc>
                <a:spcPct val="150000"/>
              </a:lnSpc>
            </a:pPr>
            <a:endParaRPr lang="en-US" altLang="zh-CN" sz="2400" b="1" dirty="0">
              <a:ln w="0"/>
            </a:endParaRPr>
          </a:p>
          <a:p>
            <a:pPr algn="just">
              <a:lnSpc>
                <a:spcPct val="150000"/>
              </a:lnSpc>
            </a:pPr>
            <a:r>
              <a:rPr lang="en-US" altLang="zh-CN" sz="2400" b="1" dirty="0">
                <a:ln w="0"/>
              </a:rPr>
              <a:t>(2)</a:t>
            </a:r>
            <a:r>
              <a:rPr lang="zh-CN" altLang="en-US" sz="2400" b="1" dirty="0">
                <a:ln w="0"/>
              </a:rPr>
              <a:t>应用</a:t>
            </a:r>
            <a:r>
              <a:rPr lang="en-US" altLang="zh-CN" sz="2400" b="1" dirty="0">
                <a:ln w="0"/>
              </a:rPr>
              <a:t>CV</a:t>
            </a:r>
            <a:r>
              <a:rPr lang="zh-CN" altLang="en-US" sz="2400" b="1" dirty="0">
                <a:ln w="0"/>
              </a:rPr>
              <a:t>进一步讨论离子对作用机制，与红外光谱和超额热力学结果</a:t>
            </a:r>
            <a:r>
              <a:rPr lang="zh-CN" altLang="en-US" sz="2400" b="1" dirty="0">
                <a:ln w="0"/>
                <a:solidFill>
                  <a:srgbClr val="C00000"/>
                </a:solidFill>
              </a:rPr>
              <a:t>印证</a:t>
            </a:r>
            <a:r>
              <a:rPr lang="zh-CN" altLang="en-US" sz="2400" b="1" dirty="0">
                <a:ln w="0"/>
              </a:rPr>
              <a:t>。</a:t>
            </a:r>
            <a:endParaRPr lang="en-US" altLang="zh-CN" sz="2400" b="1" dirty="0">
              <a:ln w="0"/>
            </a:endParaRPr>
          </a:p>
        </p:txBody>
      </p:sp>
      <p:sp>
        <p:nvSpPr>
          <p:cNvPr id="7" name="文本框 6">
            <a:extLst>
              <a:ext uri="{FF2B5EF4-FFF2-40B4-BE49-F238E27FC236}">
                <a16:creationId xmlns:a16="http://schemas.microsoft.com/office/drawing/2014/main" id="{F50053C4-ABAB-EEA9-D97C-155839EA75CA}"/>
              </a:ext>
            </a:extLst>
          </p:cNvPr>
          <p:cNvSpPr txBox="1"/>
          <p:nvPr/>
        </p:nvSpPr>
        <p:spPr>
          <a:xfrm>
            <a:off x="0" y="5508060"/>
            <a:ext cx="6263640" cy="1316579"/>
          </a:xfrm>
          <a:prstGeom prst="rect">
            <a:avLst/>
          </a:prstGeom>
          <a:noFill/>
        </p:spPr>
        <p:txBody>
          <a:bodyPr wrap="square">
            <a:spAutoFit/>
          </a:bodyPr>
          <a:lstStyle/>
          <a:p>
            <a:pPr algn="just">
              <a:lnSpc>
                <a:spcPct val="115000"/>
              </a:lnSpc>
            </a:pPr>
            <a:r>
              <a:rPr lang="en-GB" altLang="zh-CN" sz="1400" b="1" dirty="0">
                <a:effectLst/>
                <a:latin typeface="Calibri" panose="020F0502020204030204" pitchFamily="34" charset="0"/>
                <a:ea typeface="宋体" panose="02010600030101010101" pitchFamily="2" charset="-122"/>
                <a:cs typeface="Times New Roman" panose="02020603050405020304" pitchFamily="18" charset="0"/>
              </a:rPr>
              <a:t>Fig. </a:t>
            </a:r>
            <a:r>
              <a:rPr lang="en-US" altLang="zh-CN" sz="1400" b="1" dirty="0">
                <a:effectLst/>
                <a:latin typeface="Calibri" panose="020F0502020204030204" pitchFamily="34" charset="0"/>
                <a:ea typeface="宋体" panose="02010600030101010101" pitchFamily="2" charset="-122"/>
                <a:cs typeface="Times New Roman" panose="02020603050405020304" pitchFamily="18" charset="0"/>
              </a:rPr>
              <a:t>4</a:t>
            </a:r>
            <a:r>
              <a:rPr lang="en-GB" altLang="zh-CN" sz="1400" b="0" dirty="0">
                <a:effectLst/>
                <a:latin typeface="Calibri" panose="020F0502020204030204" pitchFamily="34" charset="0"/>
                <a:ea typeface="宋体" panose="02010600030101010101" pitchFamily="2" charset="-122"/>
                <a:cs typeface="Times New Roman" panose="02020603050405020304" pitchFamily="18" charset="0"/>
              </a:rPr>
              <a:t> Th</a:t>
            </a:r>
            <a:r>
              <a:rPr lang="de-DE" altLang="zh-CN" sz="1400" b="0" dirty="0">
                <a:effectLst/>
                <a:latin typeface="Calibri" panose="020F0502020204030204" pitchFamily="34" charset="0"/>
                <a:ea typeface="宋体" panose="02010600030101010101" pitchFamily="2" charset="-122"/>
                <a:cs typeface="Times New Roman" panose="02020603050405020304" pitchFamily="18" charset="0"/>
              </a:rPr>
              <a:t>e CV curves of (a)</a:t>
            </a:r>
            <a:r>
              <a:rPr lang="en-US" altLang="zh-CN" sz="1400" b="0" dirty="0">
                <a:effectLst/>
                <a:latin typeface="Calibri" panose="020F0502020204030204" pitchFamily="34" charset="0"/>
                <a:ea typeface="宋体" panose="02010600030101010101" pitchFamily="2" charset="-122"/>
                <a:cs typeface="Times New Roman" panose="02020603050405020304" pitchFamily="18" charset="0"/>
              </a:rPr>
              <a:t> BmimFeCl</a:t>
            </a:r>
            <a:r>
              <a:rPr lang="en-US" altLang="zh-CN" sz="1400" b="0" baseline="-25000" dirty="0">
                <a:effectLst/>
                <a:latin typeface="Calibri" panose="020F0502020204030204" pitchFamily="34" charset="0"/>
                <a:ea typeface="宋体" panose="02010600030101010101" pitchFamily="2" charset="-122"/>
                <a:cs typeface="Times New Roman" panose="02020603050405020304" pitchFamily="18" charset="0"/>
              </a:rPr>
              <a:t>4</a:t>
            </a:r>
            <a:r>
              <a:rPr lang="en-US" altLang="zh-CN" sz="1400" b="0" dirty="0">
                <a:effectLst/>
                <a:latin typeface="Calibri" panose="020F0502020204030204" pitchFamily="34" charset="0"/>
                <a:ea typeface="宋体" panose="02010600030101010101" pitchFamily="2" charset="-122"/>
                <a:cs typeface="Times New Roman" panose="02020603050405020304" pitchFamily="18" charset="0"/>
              </a:rPr>
              <a:t>/ aprotic solvents. (The molar fraction of iron-based ionic liquid is 0.6) (b) The conductivity of BmimFeCl</a:t>
            </a:r>
            <a:r>
              <a:rPr lang="en-US" altLang="zh-CN" sz="1400" b="0" baseline="-25000" dirty="0">
                <a:effectLst/>
                <a:latin typeface="Calibri" panose="020F0502020204030204" pitchFamily="34" charset="0"/>
                <a:ea typeface="宋体" panose="02010600030101010101" pitchFamily="2" charset="-122"/>
                <a:cs typeface="Times New Roman" panose="02020603050405020304" pitchFamily="18" charset="0"/>
              </a:rPr>
              <a:t>4</a:t>
            </a:r>
            <a:r>
              <a:rPr lang="en-US" altLang="zh-CN" sz="1400" b="0" dirty="0">
                <a:effectLst/>
                <a:latin typeface="Calibri" panose="020F0502020204030204" pitchFamily="34" charset="0"/>
                <a:ea typeface="宋体" panose="02010600030101010101" pitchFamily="2" charset="-122"/>
                <a:cs typeface="Times New Roman" panose="02020603050405020304" pitchFamily="18" charset="0"/>
              </a:rPr>
              <a:t>/DMAC and BmimFeCl</a:t>
            </a:r>
            <a:r>
              <a:rPr lang="en-US" altLang="zh-CN" sz="1400" b="0" baseline="-25000" dirty="0">
                <a:effectLst/>
                <a:latin typeface="Calibri" panose="020F0502020204030204" pitchFamily="34" charset="0"/>
                <a:ea typeface="宋体" panose="02010600030101010101" pitchFamily="2" charset="-122"/>
                <a:cs typeface="Times New Roman" panose="02020603050405020304" pitchFamily="18" charset="0"/>
              </a:rPr>
              <a:t>4</a:t>
            </a:r>
            <a:r>
              <a:rPr lang="en-US" altLang="zh-CN" sz="1400" b="0" dirty="0">
                <a:effectLst/>
                <a:latin typeface="Calibri" panose="020F0502020204030204" pitchFamily="34" charset="0"/>
                <a:ea typeface="宋体" panose="02010600030101010101" pitchFamily="2" charset="-122"/>
                <a:cs typeface="Times New Roman" panose="02020603050405020304" pitchFamily="18" charset="0"/>
              </a:rPr>
              <a:t>/NHD at different molar fractions of BmimFeCl</a:t>
            </a:r>
            <a:r>
              <a:rPr lang="en-US" altLang="zh-CN" sz="1400" b="0" baseline="-25000" dirty="0">
                <a:effectLst/>
                <a:latin typeface="Calibri" panose="020F0502020204030204" pitchFamily="34" charset="0"/>
                <a:ea typeface="宋体" panose="02010600030101010101" pitchFamily="2" charset="-122"/>
                <a:cs typeface="Times New Roman" panose="02020603050405020304" pitchFamily="18" charset="0"/>
              </a:rPr>
              <a:t>4</a:t>
            </a:r>
            <a:r>
              <a:rPr lang="en-US" altLang="zh-CN" sz="1400" b="0" dirty="0">
                <a:effectLst/>
                <a:latin typeface="Calibri" panose="020F0502020204030204" pitchFamily="34" charset="0"/>
                <a:ea typeface="宋体" panose="02010600030101010101" pitchFamily="2" charset="-122"/>
                <a:cs typeface="Times New Roman" panose="02020603050405020304" pitchFamily="18" charset="0"/>
              </a:rPr>
              <a:t>. The </a:t>
            </a:r>
            <a:r>
              <a:rPr lang="de-DE" altLang="zh-CN" sz="1400" b="0" dirty="0">
                <a:effectLst/>
                <a:latin typeface="Calibri" panose="020F0502020204030204" pitchFamily="34" charset="0"/>
                <a:ea typeface="宋体" panose="02010600030101010101" pitchFamily="2" charset="-122"/>
                <a:cs typeface="Times New Roman" panose="02020603050405020304" pitchFamily="18" charset="0"/>
              </a:rPr>
              <a:t>CV curves of (c) BmimFeCl</a:t>
            </a:r>
            <a:r>
              <a:rPr lang="de-DE" altLang="zh-CN" sz="1400" b="0" baseline="-25000" dirty="0">
                <a:effectLst/>
                <a:latin typeface="Calibri" panose="020F0502020204030204" pitchFamily="34" charset="0"/>
                <a:ea typeface="宋体" panose="02010600030101010101" pitchFamily="2" charset="-122"/>
                <a:cs typeface="Times New Roman" panose="02020603050405020304" pitchFamily="18" charset="0"/>
              </a:rPr>
              <a:t>4</a:t>
            </a:r>
            <a:r>
              <a:rPr lang="de-DE" altLang="zh-CN" sz="1400" b="0" dirty="0">
                <a:effectLst/>
                <a:latin typeface="Calibri" panose="020F0502020204030204" pitchFamily="34" charset="0"/>
                <a:ea typeface="宋体" panose="02010600030101010101" pitchFamily="2" charset="-122"/>
                <a:cs typeface="Times New Roman" panose="02020603050405020304" pitchFamily="18" charset="0"/>
              </a:rPr>
              <a:t>/DMAC and (d) BmimFeCl</a:t>
            </a:r>
            <a:r>
              <a:rPr lang="de-DE" altLang="zh-CN" sz="1400" b="0" baseline="-25000" dirty="0">
                <a:effectLst/>
                <a:latin typeface="Calibri" panose="020F0502020204030204" pitchFamily="34" charset="0"/>
                <a:ea typeface="宋体" panose="02010600030101010101" pitchFamily="2" charset="-122"/>
                <a:cs typeface="Times New Roman" panose="02020603050405020304" pitchFamily="18" charset="0"/>
              </a:rPr>
              <a:t>4</a:t>
            </a:r>
            <a:r>
              <a:rPr lang="de-DE" altLang="zh-CN" sz="1400" b="0" dirty="0">
                <a:effectLst/>
                <a:latin typeface="Calibri" panose="020F0502020204030204" pitchFamily="34" charset="0"/>
                <a:ea typeface="宋体" panose="02010600030101010101" pitchFamily="2" charset="-122"/>
                <a:cs typeface="Times New Roman" panose="02020603050405020304" pitchFamily="18" charset="0"/>
              </a:rPr>
              <a:t>/NHD at different molar fractions of BmimFeCl</a:t>
            </a:r>
            <a:r>
              <a:rPr lang="de-DE" altLang="zh-CN" sz="1400" b="0" baseline="-25000" dirty="0">
                <a:effectLst/>
                <a:latin typeface="Calibri" panose="020F0502020204030204" pitchFamily="34" charset="0"/>
                <a:ea typeface="宋体" panose="02010600030101010101" pitchFamily="2" charset="-122"/>
                <a:cs typeface="Times New Roman" panose="02020603050405020304" pitchFamily="18" charset="0"/>
              </a:rPr>
              <a:t>4</a:t>
            </a:r>
            <a:r>
              <a:rPr lang="en-GB" altLang="zh-CN" sz="1400" b="0" dirty="0">
                <a:effectLst/>
                <a:latin typeface="Calibri" panose="020F0502020204030204" pitchFamily="34" charset="0"/>
                <a:ea typeface="宋体" panose="02010600030101010101" pitchFamily="2" charset="-122"/>
                <a:cs typeface="Times New Roman" panose="02020603050405020304" pitchFamily="18" charset="0"/>
              </a:rPr>
              <a:t> (x is the molar fraction of BmimFeCl</a:t>
            </a:r>
            <a:r>
              <a:rPr lang="en-GB" altLang="zh-CN" sz="1400" b="0" baseline="-25000" dirty="0">
                <a:effectLst/>
                <a:latin typeface="Calibri" panose="020F0502020204030204" pitchFamily="34" charset="0"/>
                <a:ea typeface="宋体" panose="02010600030101010101" pitchFamily="2" charset="-122"/>
                <a:cs typeface="Times New Roman" panose="02020603050405020304" pitchFamily="18" charset="0"/>
              </a:rPr>
              <a:t>4</a:t>
            </a:r>
            <a:r>
              <a:rPr lang="en-GB" altLang="zh-CN" sz="1400" b="0" dirty="0">
                <a:effectLst/>
                <a:latin typeface="Calibri" panose="020F0502020204030204" pitchFamily="34" charset="0"/>
                <a:ea typeface="宋体" panose="02010600030101010101" pitchFamily="2" charset="-122"/>
                <a:cs typeface="Times New Roman" panose="02020603050405020304" pitchFamily="18" charset="0"/>
              </a:rPr>
              <a:t> in composites).</a:t>
            </a:r>
            <a:endParaRPr lang="zh-CN" altLang="zh-CN" sz="1400" b="1" dirty="0">
              <a:effectLst/>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8888166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3">
            <a:extLst>
              <a:ext uri="{FF2B5EF4-FFF2-40B4-BE49-F238E27FC236}">
                <a16:creationId xmlns:a16="http://schemas.microsoft.com/office/drawing/2014/main" id="{200B9CEA-D2F0-4B0D-ACC3-E8EADDBAA297}"/>
              </a:ext>
            </a:extLst>
          </p:cNvPr>
          <p:cNvSpPr>
            <a:spLocks noChangeArrowheads="1"/>
          </p:cNvSpPr>
          <p:nvPr/>
        </p:nvSpPr>
        <p:spPr bwMode="auto">
          <a:xfrm>
            <a:off x="119609" y="188640"/>
            <a:ext cx="11952781" cy="463846"/>
          </a:xfrm>
          <a:prstGeom prst="rect">
            <a:avLst/>
          </a:prstGeom>
          <a:noFill/>
          <a:ln w="25400" algn="ctr">
            <a:noFill/>
            <a:miter lim="800000"/>
            <a:headEnd/>
            <a:tailEnd/>
          </a:ln>
          <a:effectLst>
            <a:prstShdw prst="shdw11">
              <a:schemeClr val="accent1">
                <a:gamma/>
                <a:shade val="60000"/>
                <a:invGamma/>
                <a:alpha val="50000"/>
              </a:schemeClr>
            </a:prstShdw>
          </a:effectLst>
        </p:spPr>
        <p:txBody>
          <a:bodyPr wrap="square" lIns="90000" tIns="46800" rIns="90000" bIns="46800">
            <a:spAutoFit/>
          </a:bodyPr>
          <a:lstStyle/>
          <a:p>
            <a:r>
              <a:rPr lang="zh-CN" altLang="en-US" sz="2400" b="1" dirty="0">
                <a:solidFill>
                  <a:srgbClr val="C00000"/>
                </a:solidFill>
                <a:latin typeface="微软雅黑" pitchFamily="34" charset="-122"/>
                <a:ea typeface="微软雅黑" pitchFamily="34" charset="-122"/>
              </a:rPr>
              <a:t>如何让文章变</a:t>
            </a:r>
            <a:r>
              <a:rPr lang="en-US" altLang="zh-CN" sz="2400" b="1" dirty="0">
                <a:solidFill>
                  <a:srgbClr val="C00000"/>
                </a:solidFill>
                <a:latin typeface="微软雅黑" pitchFamily="34" charset="-122"/>
                <a:ea typeface="微软雅黑" pitchFamily="34" charset="-122"/>
              </a:rPr>
              <a:t>Interesting</a:t>
            </a:r>
            <a:r>
              <a:rPr lang="zh-CN" altLang="en-US" sz="2400" b="1" dirty="0">
                <a:solidFill>
                  <a:srgbClr val="C00000"/>
                </a:solidFill>
                <a:latin typeface="微软雅黑" pitchFamily="34" charset="-122"/>
                <a:ea typeface="微软雅黑" pitchFamily="34" charset="-122"/>
              </a:rPr>
              <a:t>：</a:t>
            </a:r>
            <a:r>
              <a:rPr lang="zh-CN" altLang="en-US" sz="2400" b="1" dirty="0">
                <a:solidFill>
                  <a:srgbClr val="0000FF"/>
                </a:solidFill>
                <a:latin typeface="微软雅黑" pitchFamily="34" charset="-122"/>
                <a:ea typeface="微软雅黑" pitchFamily="34" charset="-122"/>
              </a:rPr>
              <a:t>溶剂效应</a:t>
            </a:r>
          </a:p>
        </p:txBody>
      </p:sp>
      <p:pic>
        <p:nvPicPr>
          <p:cNvPr id="3" name="图片 2">
            <a:extLst>
              <a:ext uri="{FF2B5EF4-FFF2-40B4-BE49-F238E27FC236}">
                <a16:creationId xmlns:a16="http://schemas.microsoft.com/office/drawing/2014/main" id="{AB91B5DD-3B8F-099F-3797-7A72F2A3232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3352" y="980728"/>
            <a:ext cx="5724906" cy="5148072"/>
          </a:xfrm>
          <a:prstGeom prst="rect">
            <a:avLst/>
          </a:prstGeom>
        </p:spPr>
      </p:pic>
      <p:sp>
        <p:nvSpPr>
          <p:cNvPr id="5" name="文本框 4">
            <a:extLst>
              <a:ext uri="{FF2B5EF4-FFF2-40B4-BE49-F238E27FC236}">
                <a16:creationId xmlns:a16="http://schemas.microsoft.com/office/drawing/2014/main" id="{A7C02071-8EA4-4924-AAB0-954F77A69B10}"/>
              </a:ext>
            </a:extLst>
          </p:cNvPr>
          <p:cNvSpPr txBox="1"/>
          <p:nvPr/>
        </p:nvSpPr>
        <p:spPr>
          <a:xfrm>
            <a:off x="119609" y="6126460"/>
            <a:ext cx="5400327" cy="523220"/>
          </a:xfrm>
          <a:prstGeom prst="rect">
            <a:avLst/>
          </a:prstGeom>
          <a:noFill/>
        </p:spPr>
        <p:txBody>
          <a:bodyPr wrap="square">
            <a:spAutoFit/>
          </a:bodyPr>
          <a:lstStyle/>
          <a:p>
            <a:r>
              <a:rPr lang="en-US" altLang="zh-CN" sz="1400" b="1" dirty="0">
                <a:effectLst/>
                <a:latin typeface="Calibri" panose="020F0502020204030204" pitchFamily="34" charset="0"/>
                <a:ea typeface="宋体" panose="02010600030101010101" pitchFamily="2" charset="-122"/>
                <a:cs typeface="Times New Roman" panose="02020603050405020304" pitchFamily="18" charset="0"/>
              </a:rPr>
              <a:t>Fig. 5 </a:t>
            </a:r>
            <a:r>
              <a:rPr lang="en-US" altLang="zh-CN" sz="1400" dirty="0">
                <a:effectLst/>
                <a:latin typeface="Calibri" panose="020F0502020204030204" pitchFamily="34" charset="0"/>
                <a:ea typeface="宋体" panose="02010600030101010101" pitchFamily="2" charset="-122"/>
                <a:cs typeface="Times New Roman" panose="02020603050405020304" pitchFamily="18" charset="0"/>
              </a:rPr>
              <a:t>The optimized geometries and interaction energies of BmimFeCl</a:t>
            </a:r>
            <a:r>
              <a:rPr lang="en-US" altLang="zh-CN" sz="1400" baseline="-25000" dirty="0">
                <a:effectLst/>
                <a:latin typeface="Calibri" panose="020F0502020204030204" pitchFamily="34" charset="0"/>
                <a:ea typeface="宋体" panose="02010600030101010101" pitchFamily="2" charset="-122"/>
                <a:cs typeface="Times New Roman" panose="02020603050405020304" pitchFamily="18" charset="0"/>
              </a:rPr>
              <a:t>4</a:t>
            </a:r>
            <a:r>
              <a:rPr lang="en-US" altLang="zh-CN" sz="1400" dirty="0">
                <a:effectLst/>
                <a:latin typeface="Calibri" panose="020F0502020204030204" pitchFamily="34" charset="0"/>
                <a:ea typeface="宋体" panose="02010600030101010101" pitchFamily="2" charset="-122"/>
                <a:cs typeface="Times New Roman" panose="02020603050405020304" pitchFamily="18" charset="0"/>
              </a:rPr>
              <a:t>/ aprotic solvents</a:t>
            </a:r>
            <a:endParaRPr lang="zh-CN" altLang="en-US" sz="1400" dirty="0"/>
          </a:p>
        </p:txBody>
      </p:sp>
      <p:sp>
        <p:nvSpPr>
          <p:cNvPr id="6" name="矩形 5">
            <a:extLst>
              <a:ext uri="{FF2B5EF4-FFF2-40B4-BE49-F238E27FC236}">
                <a16:creationId xmlns:a16="http://schemas.microsoft.com/office/drawing/2014/main" id="{485DAF8F-5B12-DD09-7C45-719E3DBAE67B}"/>
              </a:ext>
            </a:extLst>
          </p:cNvPr>
          <p:cNvSpPr/>
          <p:nvPr/>
        </p:nvSpPr>
        <p:spPr>
          <a:xfrm>
            <a:off x="9007624" y="3250921"/>
            <a:ext cx="2921024" cy="3373359"/>
          </a:xfrm>
          <a:prstGeom prst="rect">
            <a:avLst/>
          </a:prstGeom>
          <a:noFill/>
        </p:spPr>
        <p:txBody>
          <a:bodyPr wrap="square" lIns="91440" tIns="45720" rIns="91440" bIns="45720">
            <a:spAutoFit/>
          </a:bodyPr>
          <a:lstStyle/>
          <a:p>
            <a:pPr algn="just">
              <a:lnSpc>
                <a:spcPct val="150000"/>
              </a:lnSpc>
            </a:pPr>
            <a:r>
              <a:rPr lang="en-US" altLang="zh-CN" b="1" cap="none" spc="0" dirty="0">
                <a:ln w="0"/>
              </a:rPr>
              <a:t>(1)</a:t>
            </a:r>
            <a:r>
              <a:rPr lang="zh-CN" altLang="en-US" b="1" cap="none" spc="0" dirty="0">
                <a:ln w="0"/>
              </a:rPr>
              <a:t>引入</a:t>
            </a:r>
            <a:r>
              <a:rPr lang="en-US" altLang="zh-CN" b="1" cap="none" spc="0" dirty="0">
                <a:ln w="0"/>
              </a:rPr>
              <a:t>DFT</a:t>
            </a:r>
            <a:r>
              <a:rPr lang="zh-CN" altLang="en-US" b="1" cap="none" spc="0" dirty="0">
                <a:ln w="0"/>
              </a:rPr>
              <a:t>计算，从微观角度，深入</a:t>
            </a:r>
            <a:r>
              <a:rPr lang="zh-CN" altLang="en-US" b="1" cap="none" spc="0" dirty="0">
                <a:ln w="0"/>
                <a:solidFill>
                  <a:srgbClr val="C00000"/>
                </a:solidFill>
              </a:rPr>
              <a:t>验证</a:t>
            </a:r>
            <a:r>
              <a:rPr lang="zh-CN" altLang="en-US" b="1" cap="none" spc="0" dirty="0">
                <a:ln w="0"/>
              </a:rPr>
              <a:t>先前的</a:t>
            </a:r>
            <a:r>
              <a:rPr lang="zh-CN" altLang="en-US" b="1" cap="none" spc="0" dirty="0">
                <a:ln w="0"/>
                <a:solidFill>
                  <a:srgbClr val="C00000"/>
                </a:solidFill>
              </a:rPr>
              <a:t>表征结果</a:t>
            </a:r>
            <a:r>
              <a:rPr lang="zh-CN" altLang="en-US" b="1" cap="none" spc="0" dirty="0">
                <a:ln w="0"/>
              </a:rPr>
              <a:t>以及文章所提</a:t>
            </a:r>
            <a:r>
              <a:rPr lang="zh-CN" altLang="en-US" b="1" cap="none" spc="0" dirty="0">
                <a:ln w="0"/>
                <a:solidFill>
                  <a:srgbClr val="C00000"/>
                </a:solidFill>
              </a:rPr>
              <a:t>核心论点。</a:t>
            </a:r>
            <a:endParaRPr lang="en-US" altLang="zh-CN" b="1" cap="none" spc="0" dirty="0">
              <a:ln w="0"/>
              <a:solidFill>
                <a:srgbClr val="C00000"/>
              </a:solidFill>
            </a:endParaRPr>
          </a:p>
          <a:p>
            <a:pPr algn="just">
              <a:lnSpc>
                <a:spcPct val="150000"/>
              </a:lnSpc>
            </a:pPr>
            <a:r>
              <a:rPr lang="en-US" altLang="zh-CN" b="1" dirty="0">
                <a:ln w="0"/>
              </a:rPr>
              <a:t>(2)</a:t>
            </a:r>
            <a:r>
              <a:rPr lang="zh-CN" altLang="en-US" b="1" dirty="0">
                <a:ln w="0"/>
              </a:rPr>
              <a:t>利用先前结论将研究内容扩展至</a:t>
            </a:r>
            <a:r>
              <a:rPr lang="zh-CN" altLang="en-US" b="1" dirty="0">
                <a:ln w="0"/>
                <a:solidFill>
                  <a:srgbClr val="C00000"/>
                </a:solidFill>
              </a:rPr>
              <a:t>铁离子氧化活性</a:t>
            </a:r>
            <a:r>
              <a:rPr lang="zh-CN" altLang="en-US" b="1" dirty="0">
                <a:ln w="0"/>
              </a:rPr>
              <a:t>，进而延伸至</a:t>
            </a:r>
            <a:r>
              <a:rPr lang="zh-CN" altLang="en-US" b="1" dirty="0">
                <a:ln w="0"/>
                <a:solidFill>
                  <a:srgbClr val="C00000"/>
                </a:solidFill>
              </a:rPr>
              <a:t>脱硫</a:t>
            </a:r>
            <a:r>
              <a:rPr lang="zh-CN" altLang="en-US" b="1" dirty="0">
                <a:ln w="0"/>
              </a:rPr>
              <a:t>应用</a:t>
            </a:r>
            <a:r>
              <a:rPr lang="en-US" altLang="zh-CN" b="1" dirty="0">
                <a:ln w="0"/>
              </a:rPr>
              <a:t>…</a:t>
            </a:r>
            <a:r>
              <a:rPr lang="zh-CN" altLang="en-US" b="1" dirty="0">
                <a:ln w="0"/>
              </a:rPr>
              <a:t>并进行性能验证。</a:t>
            </a:r>
            <a:endParaRPr lang="en-US" altLang="zh-CN" b="1" dirty="0">
              <a:ln w="0"/>
            </a:endParaRPr>
          </a:p>
        </p:txBody>
      </p:sp>
      <p:graphicFrame>
        <p:nvGraphicFramePr>
          <p:cNvPr id="8" name="表格 7">
            <a:extLst>
              <a:ext uri="{FF2B5EF4-FFF2-40B4-BE49-F238E27FC236}">
                <a16:creationId xmlns:a16="http://schemas.microsoft.com/office/drawing/2014/main" id="{5B183B7C-9817-DD00-8106-2E4C2F3DDF2A}"/>
              </a:ext>
            </a:extLst>
          </p:cNvPr>
          <p:cNvGraphicFramePr>
            <a:graphicFrameLocks noGrp="1"/>
          </p:cNvGraphicFramePr>
          <p:nvPr>
            <p:extLst>
              <p:ext uri="{D42A27DB-BD31-4B8C-83A1-F6EECF244321}">
                <p14:modId xmlns:p14="http://schemas.microsoft.com/office/powerpoint/2010/main" val="1610141783"/>
              </p:ext>
            </p:extLst>
          </p:nvPr>
        </p:nvGraphicFramePr>
        <p:xfrm>
          <a:off x="5715643" y="1471274"/>
          <a:ext cx="5608246" cy="1578423"/>
        </p:xfrm>
        <a:graphic>
          <a:graphicData uri="http://schemas.openxmlformats.org/drawingml/2006/table">
            <a:tbl>
              <a:tblPr firstRow="1" firstCol="1" bandRow="1"/>
              <a:tblGrid>
                <a:gridCol w="1642095">
                  <a:extLst>
                    <a:ext uri="{9D8B030D-6E8A-4147-A177-3AD203B41FA5}">
                      <a16:colId xmlns:a16="http://schemas.microsoft.com/office/drawing/2014/main" val="897771281"/>
                    </a:ext>
                  </a:extLst>
                </a:gridCol>
                <a:gridCol w="2333030">
                  <a:extLst>
                    <a:ext uri="{9D8B030D-6E8A-4147-A177-3AD203B41FA5}">
                      <a16:colId xmlns:a16="http://schemas.microsoft.com/office/drawing/2014/main" val="1874752037"/>
                    </a:ext>
                  </a:extLst>
                </a:gridCol>
                <a:gridCol w="1633121">
                  <a:extLst>
                    <a:ext uri="{9D8B030D-6E8A-4147-A177-3AD203B41FA5}">
                      <a16:colId xmlns:a16="http://schemas.microsoft.com/office/drawing/2014/main" val="2382682273"/>
                    </a:ext>
                  </a:extLst>
                </a:gridCol>
              </a:tblGrid>
              <a:tr h="0">
                <a:tc>
                  <a:txBody>
                    <a:bodyPr/>
                    <a:lstStyle/>
                    <a:p>
                      <a:pPr algn="just">
                        <a:lnSpc>
                          <a:spcPct val="150000"/>
                        </a:lnSpc>
                        <a:spcAft>
                          <a:spcPts val="1000"/>
                        </a:spcAft>
                      </a:pPr>
                      <a:r>
                        <a:rPr lang="en-US" sz="1100" b="0" dirty="0">
                          <a:effectLst/>
                          <a:latin typeface="Calibri" panose="020F0502020204030204" pitchFamily="34" charset="0"/>
                          <a:ea typeface="宋体" panose="02010600030101010101" pitchFamily="2" charset="-122"/>
                          <a:cs typeface="Times New Roman" panose="02020603050405020304" pitchFamily="18" charset="0"/>
                        </a:rPr>
                        <a:t>System</a:t>
                      </a:r>
                      <a:endParaRPr lang="zh-CN" sz="1600" b="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50000"/>
                        </a:lnSpc>
                        <a:spcAft>
                          <a:spcPts val="1000"/>
                        </a:spcAft>
                      </a:pPr>
                      <a:r>
                        <a:rPr lang="en-US" sz="1100" b="0">
                          <a:effectLst/>
                          <a:latin typeface="Calibri" panose="020F0502020204030204" pitchFamily="34" charset="0"/>
                          <a:ea typeface="宋体" panose="02010600030101010101" pitchFamily="2" charset="-122"/>
                          <a:cs typeface="Times New Roman" panose="02020603050405020304" pitchFamily="18" charset="0"/>
                        </a:rPr>
                        <a:t>BE(BmimFeCl</a:t>
                      </a:r>
                      <a:r>
                        <a:rPr lang="en-US" sz="1100" b="0" baseline="-25000">
                          <a:effectLst/>
                          <a:latin typeface="Calibri" panose="020F0502020204030204" pitchFamily="34" charset="0"/>
                          <a:ea typeface="宋体" panose="02010600030101010101" pitchFamily="2" charset="-122"/>
                          <a:cs typeface="Times New Roman" panose="02020603050405020304" pitchFamily="18" charset="0"/>
                        </a:rPr>
                        <a:t>4</a:t>
                      </a:r>
                      <a:r>
                        <a:rPr lang="en-US" sz="1100" b="0">
                          <a:effectLst/>
                          <a:latin typeface="Calibri" panose="020F0502020204030204" pitchFamily="34" charset="0"/>
                          <a:ea typeface="宋体" panose="02010600030101010101" pitchFamily="2" charset="-122"/>
                          <a:cs typeface="Times New Roman" panose="02020603050405020304" pitchFamily="18" charset="0"/>
                        </a:rPr>
                        <a:t>) /kJ</a:t>
                      </a:r>
                      <a:r>
                        <a:rPr lang="zh-CN" sz="1100" b="0">
                          <a:effectLst/>
                          <a:latin typeface="Calibri" panose="020F0502020204030204" pitchFamily="34" charset="0"/>
                          <a:ea typeface="微软雅黑" panose="020B0503020204020204" pitchFamily="34" charset="-122"/>
                          <a:cs typeface="微软雅黑" panose="020B0503020204020204" pitchFamily="34" charset="-122"/>
                        </a:rPr>
                        <a:t>∙</a:t>
                      </a:r>
                      <a:r>
                        <a:rPr lang="en-US" sz="1100" b="0">
                          <a:effectLst/>
                          <a:latin typeface="Calibri" panose="020F0502020204030204" pitchFamily="34" charset="0"/>
                          <a:ea typeface="宋体" panose="02010600030101010101" pitchFamily="2" charset="-122"/>
                          <a:cs typeface="Times New Roman" panose="02020603050405020304" pitchFamily="18" charset="0"/>
                        </a:rPr>
                        <a:t>mol</a:t>
                      </a:r>
                      <a:r>
                        <a:rPr lang="en-US" sz="1100" b="0" baseline="30000">
                          <a:effectLst/>
                          <a:latin typeface="Calibri" panose="020F0502020204030204" pitchFamily="34" charset="0"/>
                          <a:ea typeface="宋体" panose="02010600030101010101" pitchFamily="2" charset="-122"/>
                          <a:cs typeface="Times New Roman" panose="02020603050405020304" pitchFamily="18" charset="0"/>
                        </a:rPr>
                        <a:t>-1</a:t>
                      </a:r>
                      <a:endParaRPr lang="zh-CN" sz="1600" b="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50000"/>
                        </a:lnSpc>
                        <a:spcAft>
                          <a:spcPts val="1000"/>
                        </a:spcAft>
                      </a:pPr>
                      <a:r>
                        <a:rPr lang="en-US" sz="1100" b="0">
                          <a:effectLst/>
                          <a:latin typeface="Calibri" panose="020F0502020204030204" pitchFamily="34" charset="0"/>
                          <a:ea typeface="宋体" panose="02010600030101010101" pitchFamily="2" charset="-122"/>
                          <a:cs typeface="Times New Roman" panose="02020603050405020304" pitchFamily="18" charset="0"/>
                        </a:rPr>
                        <a:t>MK charge of Fe</a:t>
                      </a:r>
                      <a:endParaRPr lang="zh-CN" sz="1600" b="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4080255"/>
                  </a:ext>
                </a:extLst>
              </a:tr>
              <a:tr h="0">
                <a:tc>
                  <a:txBody>
                    <a:bodyPr/>
                    <a:lstStyle/>
                    <a:p>
                      <a:pPr algn="just">
                        <a:lnSpc>
                          <a:spcPct val="150000"/>
                        </a:lnSpc>
                        <a:spcAft>
                          <a:spcPts val="1000"/>
                        </a:spcAft>
                      </a:pPr>
                      <a:r>
                        <a:rPr lang="en-US" sz="1100" b="0">
                          <a:effectLst/>
                          <a:latin typeface="Calibri" panose="020F0502020204030204" pitchFamily="34" charset="0"/>
                          <a:ea typeface="宋体" panose="02010600030101010101" pitchFamily="2" charset="-122"/>
                          <a:cs typeface="Times New Roman" panose="02020603050405020304" pitchFamily="18" charset="0"/>
                        </a:rPr>
                        <a:t>Fe-IL</a:t>
                      </a:r>
                      <a:endParaRPr lang="zh-CN" sz="1600" b="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just">
                        <a:lnSpc>
                          <a:spcPct val="150000"/>
                        </a:lnSpc>
                        <a:spcAft>
                          <a:spcPts val="1000"/>
                        </a:spcAft>
                      </a:pPr>
                      <a:r>
                        <a:rPr lang="en-US" sz="1100" b="0">
                          <a:effectLst/>
                          <a:latin typeface="Calibri" panose="020F0502020204030204" pitchFamily="34" charset="0"/>
                          <a:ea typeface="宋体" panose="02010600030101010101" pitchFamily="2" charset="-122"/>
                          <a:cs typeface="Times New Roman" panose="02020603050405020304" pitchFamily="18" charset="0"/>
                        </a:rPr>
                        <a:t>-338.4</a:t>
                      </a:r>
                      <a:endParaRPr lang="zh-CN" sz="1600" b="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just">
                        <a:lnSpc>
                          <a:spcPct val="150000"/>
                        </a:lnSpc>
                        <a:spcAft>
                          <a:spcPts val="1000"/>
                        </a:spcAft>
                      </a:pPr>
                      <a:r>
                        <a:rPr lang="en-US" sz="1100" b="0">
                          <a:effectLst/>
                          <a:latin typeface="Calibri" panose="020F0502020204030204" pitchFamily="34" charset="0"/>
                          <a:ea typeface="宋体" panose="02010600030101010101" pitchFamily="2" charset="-122"/>
                          <a:cs typeface="Times New Roman" panose="02020603050405020304" pitchFamily="18" charset="0"/>
                        </a:rPr>
                        <a:t>0.642</a:t>
                      </a:r>
                      <a:endParaRPr lang="zh-CN" sz="1600" b="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66883071"/>
                  </a:ext>
                </a:extLst>
              </a:tr>
              <a:tr h="0">
                <a:tc>
                  <a:txBody>
                    <a:bodyPr/>
                    <a:lstStyle/>
                    <a:p>
                      <a:pPr algn="just">
                        <a:lnSpc>
                          <a:spcPct val="150000"/>
                        </a:lnSpc>
                        <a:spcAft>
                          <a:spcPts val="1000"/>
                        </a:spcAft>
                      </a:pPr>
                      <a:r>
                        <a:rPr lang="en-US" sz="1100" b="0">
                          <a:effectLst/>
                          <a:latin typeface="Calibri" panose="020F0502020204030204" pitchFamily="34" charset="0"/>
                          <a:ea typeface="宋体" panose="02010600030101010101" pitchFamily="2" charset="-122"/>
                          <a:cs typeface="Times New Roman" panose="02020603050405020304" pitchFamily="18" charset="0"/>
                        </a:rPr>
                        <a:t>Fe-IL/DMAC(a)</a:t>
                      </a:r>
                      <a:endParaRPr lang="zh-CN" sz="1600" b="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noFill/>
                  </a:tcPr>
                </a:tc>
                <a:tc>
                  <a:txBody>
                    <a:bodyPr/>
                    <a:lstStyle/>
                    <a:p>
                      <a:pPr algn="just">
                        <a:lnSpc>
                          <a:spcPct val="150000"/>
                        </a:lnSpc>
                        <a:spcAft>
                          <a:spcPts val="1000"/>
                        </a:spcAft>
                      </a:pPr>
                      <a:r>
                        <a:rPr lang="en-US" sz="1100" b="0">
                          <a:effectLst/>
                          <a:latin typeface="Calibri" panose="020F0502020204030204" pitchFamily="34" charset="0"/>
                          <a:ea typeface="宋体" panose="02010600030101010101" pitchFamily="2" charset="-122"/>
                          <a:cs typeface="Times New Roman" panose="02020603050405020304" pitchFamily="18" charset="0"/>
                        </a:rPr>
                        <a:t>-322.1</a:t>
                      </a:r>
                      <a:endParaRPr lang="zh-CN" sz="1600" b="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noFill/>
                  </a:tcPr>
                </a:tc>
                <a:tc>
                  <a:txBody>
                    <a:bodyPr/>
                    <a:lstStyle/>
                    <a:p>
                      <a:pPr algn="just">
                        <a:lnSpc>
                          <a:spcPct val="150000"/>
                        </a:lnSpc>
                        <a:spcAft>
                          <a:spcPts val="1000"/>
                        </a:spcAft>
                      </a:pPr>
                      <a:r>
                        <a:rPr lang="en-US" sz="1100" b="0">
                          <a:effectLst/>
                          <a:latin typeface="Calibri" panose="020F0502020204030204" pitchFamily="34" charset="0"/>
                          <a:ea typeface="宋体" panose="02010600030101010101" pitchFamily="2" charset="-122"/>
                          <a:cs typeface="Times New Roman" panose="02020603050405020304" pitchFamily="18" charset="0"/>
                        </a:rPr>
                        <a:t>0.664</a:t>
                      </a:r>
                      <a:endParaRPr lang="zh-CN" sz="1600" b="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noFill/>
                  </a:tcPr>
                </a:tc>
                <a:extLst>
                  <a:ext uri="{0D108BD9-81ED-4DB2-BD59-A6C34878D82A}">
                    <a16:rowId xmlns:a16="http://schemas.microsoft.com/office/drawing/2014/main" val="920819556"/>
                  </a:ext>
                </a:extLst>
              </a:tr>
              <a:tr h="0">
                <a:tc>
                  <a:txBody>
                    <a:bodyPr/>
                    <a:lstStyle/>
                    <a:p>
                      <a:pPr algn="just">
                        <a:lnSpc>
                          <a:spcPct val="150000"/>
                        </a:lnSpc>
                        <a:spcAft>
                          <a:spcPts val="1000"/>
                        </a:spcAft>
                      </a:pPr>
                      <a:r>
                        <a:rPr lang="en-US" sz="1100" b="0">
                          <a:effectLst/>
                          <a:latin typeface="Calibri" panose="020F0502020204030204" pitchFamily="34" charset="0"/>
                          <a:ea typeface="宋体" panose="02010600030101010101" pitchFamily="2" charset="-122"/>
                          <a:cs typeface="Times New Roman" panose="02020603050405020304" pitchFamily="18" charset="0"/>
                        </a:rPr>
                        <a:t>Fe-IL/DMF(c)</a:t>
                      </a:r>
                      <a:endParaRPr lang="zh-CN" sz="1600" b="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noFill/>
                  </a:tcPr>
                </a:tc>
                <a:tc>
                  <a:txBody>
                    <a:bodyPr/>
                    <a:lstStyle/>
                    <a:p>
                      <a:pPr algn="just">
                        <a:lnSpc>
                          <a:spcPct val="150000"/>
                        </a:lnSpc>
                        <a:spcAft>
                          <a:spcPts val="1000"/>
                        </a:spcAft>
                      </a:pPr>
                      <a:r>
                        <a:rPr lang="en-US" sz="1100" b="0">
                          <a:effectLst/>
                          <a:latin typeface="Calibri" panose="020F0502020204030204" pitchFamily="34" charset="0"/>
                          <a:ea typeface="宋体" panose="02010600030101010101" pitchFamily="2" charset="-122"/>
                          <a:cs typeface="Times New Roman" panose="02020603050405020304" pitchFamily="18" charset="0"/>
                        </a:rPr>
                        <a:t>-324.4</a:t>
                      </a:r>
                      <a:endParaRPr lang="zh-CN" sz="1600" b="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noFill/>
                  </a:tcPr>
                </a:tc>
                <a:tc>
                  <a:txBody>
                    <a:bodyPr/>
                    <a:lstStyle/>
                    <a:p>
                      <a:pPr algn="just">
                        <a:lnSpc>
                          <a:spcPct val="150000"/>
                        </a:lnSpc>
                        <a:spcAft>
                          <a:spcPts val="1000"/>
                        </a:spcAft>
                      </a:pPr>
                      <a:r>
                        <a:rPr lang="en-US" sz="1100" b="0">
                          <a:effectLst/>
                          <a:latin typeface="Calibri" panose="020F0502020204030204" pitchFamily="34" charset="0"/>
                          <a:ea typeface="宋体" panose="02010600030101010101" pitchFamily="2" charset="-122"/>
                          <a:cs typeface="Times New Roman" panose="02020603050405020304" pitchFamily="18" charset="0"/>
                        </a:rPr>
                        <a:t>0.619</a:t>
                      </a:r>
                      <a:endParaRPr lang="zh-CN" sz="1600" b="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noFill/>
                  </a:tcPr>
                </a:tc>
                <a:extLst>
                  <a:ext uri="{0D108BD9-81ED-4DB2-BD59-A6C34878D82A}">
                    <a16:rowId xmlns:a16="http://schemas.microsoft.com/office/drawing/2014/main" val="528361252"/>
                  </a:ext>
                </a:extLst>
              </a:tr>
              <a:tr h="0">
                <a:tc>
                  <a:txBody>
                    <a:bodyPr/>
                    <a:lstStyle/>
                    <a:p>
                      <a:pPr algn="just">
                        <a:lnSpc>
                          <a:spcPct val="150000"/>
                        </a:lnSpc>
                        <a:spcAft>
                          <a:spcPts val="1000"/>
                        </a:spcAft>
                      </a:pPr>
                      <a:r>
                        <a:rPr lang="en-US" sz="1100" b="0">
                          <a:effectLst/>
                          <a:latin typeface="Calibri" panose="020F0502020204030204" pitchFamily="34" charset="0"/>
                          <a:ea typeface="宋体" panose="02010600030101010101" pitchFamily="2" charset="-122"/>
                          <a:cs typeface="Times New Roman" panose="02020603050405020304" pitchFamily="18" charset="0"/>
                        </a:rPr>
                        <a:t>Fe-IL/NMP(e)</a:t>
                      </a:r>
                      <a:endParaRPr lang="zh-CN" sz="1600" b="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noFill/>
                  </a:tcPr>
                </a:tc>
                <a:tc>
                  <a:txBody>
                    <a:bodyPr/>
                    <a:lstStyle/>
                    <a:p>
                      <a:pPr algn="just">
                        <a:lnSpc>
                          <a:spcPct val="150000"/>
                        </a:lnSpc>
                        <a:spcAft>
                          <a:spcPts val="1000"/>
                        </a:spcAft>
                      </a:pPr>
                      <a:r>
                        <a:rPr lang="en-US" sz="1100" b="0">
                          <a:effectLst/>
                          <a:latin typeface="Calibri" panose="020F0502020204030204" pitchFamily="34" charset="0"/>
                          <a:ea typeface="宋体" panose="02010600030101010101" pitchFamily="2" charset="-122"/>
                          <a:cs typeface="Times New Roman" panose="02020603050405020304" pitchFamily="18" charset="0"/>
                        </a:rPr>
                        <a:t>-332.7</a:t>
                      </a:r>
                      <a:endParaRPr lang="zh-CN" sz="1600" b="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noFill/>
                  </a:tcPr>
                </a:tc>
                <a:tc>
                  <a:txBody>
                    <a:bodyPr/>
                    <a:lstStyle/>
                    <a:p>
                      <a:pPr algn="just">
                        <a:lnSpc>
                          <a:spcPct val="150000"/>
                        </a:lnSpc>
                        <a:spcAft>
                          <a:spcPts val="1000"/>
                        </a:spcAft>
                      </a:pPr>
                      <a:r>
                        <a:rPr lang="en-US" sz="1100" b="0">
                          <a:effectLst/>
                          <a:latin typeface="Calibri" panose="020F0502020204030204" pitchFamily="34" charset="0"/>
                          <a:ea typeface="宋体" panose="02010600030101010101" pitchFamily="2" charset="-122"/>
                          <a:cs typeface="Times New Roman" panose="02020603050405020304" pitchFamily="18" charset="0"/>
                        </a:rPr>
                        <a:t>0.634</a:t>
                      </a:r>
                      <a:endParaRPr lang="zh-CN" sz="1600" b="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noFill/>
                  </a:tcPr>
                </a:tc>
                <a:extLst>
                  <a:ext uri="{0D108BD9-81ED-4DB2-BD59-A6C34878D82A}">
                    <a16:rowId xmlns:a16="http://schemas.microsoft.com/office/drawing/2014/main" val="1483064578"/>
                  </a:ext>
                </a:extLst>
              </a:tr>
              <a:tr h="0">
                <a:tc>
                  <a:txBody>
                    <a:bodyPr/>
                    <a:lstStyle/>
                    <a:p>
                      <a:pPr algn="just">
                        <a:lnSpc>
                          <a:spcPct val="150000"/>
                        </a:lnSpc>
                        <a:spcAft>
                          <a:spcPts val="1000"/>
                        </a:spcAft>
                      </a:pPr>
                      <a:r>
                        <a:rPr lang="en-US" sz="1100" b="0">
                          <a:effectLst/>
                          <a:latin typeface="Calibri" panose="020F0502020204030204" pitchFamily="34" charset="0"/>
                          <a:ea typeface="宋体" panose="02010600030101010101" pitchFamily="2" charset="-122"/>
                          <a:cs typeface="Times New Roman" panose="02020603050405020304" pitchFamily="18" charset="0"/>
                        </a:rPr>
                        <a:t>Fe-IL/NHD(g)</a:t>
                      </a:r>
                      <a:endParaRPr lang="zh-CN" sz="1600" b="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noFill/>
                  </a:tcPr>
                </a:tc>
                <a:tc>
                  <a:txBody>
                    <a:bodyPr/>
                    <a:lstStyle/>
                    <a:p>
                      <a:pPr algn="just">
                        <a:lnSpc>
                          <a:spcPct val="150000"/>
                        </a:lnSpc>
                        <a:spcAft>
                          <a:spcPts val="1000"/>
                        </a:spcAft>
                      </a:pPr>
                      <a:r>
                        <a:rPr lang="en-US" sz="1100" b="0">
                          <a:effectLst/>
                          <a:latin typeface="Calibri" panose="020F0502020204030204" pitchFamily="34" charset="0"/>
                          <a:ea typeface="宋体" panose="02010600030101010101" pitchFamily="2" charset="-122"/>
                          <a:cs typeface="Times New Roman" panose="02020603050405020304" pitchFamily="18" charset="0"/>
                        </a:rPr>
                        <a:t>-334.7</a:t>
                      </a:r>
                      <a:endParaRPr lang="zh-CN" sz="1600" b="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noFill/>
                  </a:tcPr>
                </a:tc>
                <a:tc>
                  <a:txBody>
                    <a:bodyPr/>
                    <a:lstStyle/>
                    <a:p>
                      <a:pPr algn="just">
                        <a:lnSpc>
                          <a:spcPct val="150000"/>
                        </a:lnSpc>
                        <a:spcAft>
                          <a:spcPts val="1000"/>
                        </a:spcAft>
                      </a:pPr>
                      <a:r>
                        <a:rPr lang="en-US" sz="1100" b="0">
                          <a:effectLst/>
                          <a:latin typeface="Calibri" panose="020F0502020204030204" pitchFamily="34" charset="0"/>
                          <a:ea typeface="宋体" panose="02010600030101010101" pitchFamily="2" charset="-122"/>
                          <a:cs typeface="Times New Roman" panose="02020603050405020304" pitchFamily="18" charset="0"/>
                        </a:rPr>
                        <a:t>0.605</a:t>
                      </a:r>
                      <a:endParaRPr lang="zh-CN" sz="1600" b="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a:noFill/>
                    </a:lnB>
                    <a:noFill/>
                  </a:tcPr>
                </a:tc>
                <a:extLst>
                  <a:ext uri="{0D108BD9-81ED-4DB2-BD59-A6C34878D82A}">
                    <a16:rowId xmlns:a16="http://schemas.microsoft.com/office/drawing/2014/main" val="870994515"/>
                  </a:ext>
                </a:extLst>
              </a:tr>
              <a:tr h="0">
                <a:tc>
                  <a:txBody>
                    <a:bodyPr/>
                    <a:lstStyle/>
                    <a:p>
                      <a:pPr algn="just">
                        <a:lnSpc>
                          <a:spcPct val="150000"/>
                        </a:lnSpc>
                        <a:spcAft>
                          <a:spcPts val="1000"/>
                        </a:spcAft>
                      </a:pPr>
                      <a:r>
                        <a:rPr lang="en-US" sz="1100" b="0">
                          <a:effectLst/>
                          <a:latin typeface="Calibri" panose="020F0502020204030204" pitchFamily="34" charset="0"/>
                          <a:ea typeface="宋体" panose="02010600030101010101" pitchFamily="2" charset="-122"/>
                          <a:cs typeface="Times New Roman" panose="02020603050405020304" pitchFamily="18" charset="0"/>
                        </a:rPr>
                        <a:t>Fe-IL/PEG200(i)</a:t>
                      </a:r>
                      <a:endParaRPr lang="zh-CN" sz="1600" b="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just">
                        <a:lnSpc>
                          <a:spcPct val="150000"/>
                        </a:lnSpc>
                        <a:spcAft>
                          <a:spcPts val="1000"/>
                        </a:spcAft>
                      </a:pPr>
                      <a:r>
                        <a:rPr lang="en-US" sz="1100" b="0">
                          <a:effectLst/>
                          <a:latin typeface="Calibri" panose="020F0502020204030204" pitchFamily="34" charset="0"/>
                          <a:ea typeface="宋体" panose="02010600030101010101" pitchFamily="2" charset="-122"/>
                          <a:cs typeface="Times New Roman" panose="02020603050405020304" pitchFamily="18" charset="0"/>
                        </a:rPr>
                        <a:t>-336.5</a:t>
                      </a:r>
                      <a:endParaRPr lang="zh-CN" sz="1600" b="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just">
                        <a:lnSpc>
                          <a:spcPct val="150000"/>
                        </a:lnSpc>
                        <a:spcAft>
                          <a:spcPts val="1000"/>
                        </a:spcAft>
                      </a:pPr>
                      <a:r>
                        <a:rPr lang="en-US" sz="1100" b="0" dirty="0">
                          <a:effectLst/>
                          <a:latin typeface="Calibri" panose="020F0502020204030204" pitchFamily="34" charset="0"/>
                          <a:ea typeface="宋体" panose="02010600030101010101" pitchFamily="2" charset="-122"/>
                          <a:cs typeface="Times New Roman" panose="02020603050405020304" pitchFamily="18" charset="0"/>
                        </a:rPr>
                        <a:t>0.609</a:t>
                      </a:r>
                      <a:endParaRPr lang="zh-CN" sz="1600" b="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7121826"/>
                  </a:ext>
                </a:extLst>
              </a:tr>
            </a:tbl>
          </a:graphicData>
        </a:graphic>
      </p:graphicFrame>
      <p:sp>
        <p:nvSpPr>
          <p:cNvPr id="10" name="文本框 9">
            <a:extLst>
              <a:ext uri="{FF2B5EF4-FFF2-40B4-BE49-F238E27FC236}">
                <a16:creationId xmlns:a16="http://schemas.microsoft.com/office/drawing/2014/main" id="{F1A93C75-4D2C-2D15-DFE9-874EC1E5324B}"/>
              </a:ext>
            </a:extLst>
          </p:cNvPr>
          <p:cNvSpPr txBox="1"/>
          <p:nvPr/>
        </p:nvSpPr>
        <p:spPr>
          <a:xfrm>
            <a:off x="5540186" y="885400"/>
            <a:ext cx="6028422" cy="573298"/>
          </a:xfrm>
          <a:prstGeom prst="rect">
            <a:avLst/>
          </a:prstGeom>
          <a:noFill/>
        </p:spPr>
        <p:txBody>
          <a:bodyPr wrap="square">
            <a:spAutoFit/>
          </a:bodyPr>
          <a:lstStyle/>
          <a:p>
            <a:pPr algn="just">
              <a:lnSpc>
                <a:spcPct val="115000"/>
              </a:lnSpc>
            </a:pPr>
            <a:r>
              <a:rPr lang="en-US" altLang="zh-CN" sz="1400" b="1" dirty="0">
                <a:effectLst/>
                <a:latin typeface="Calibri" panose="020F0502020204030204" pitchFamily="34" charset="0"/>
                <a:ea typeface="宋体" panose="02010600030101010101" pitchFamily="2" charset="-122"/>
                <a:cs typeface="Times New Roman" panose="02020603050405020304" pitchFamily="18" charset="0"/>
              </a:rPr>
              <a:t>Table 1 </a:t>
            </a:r>
            <a:r>
              <a:rPr lang="en-US" altLang="zh-CN" sz="1400" b="0" dirty="0">
                <a:effectLst/>
                <a:latin typeface="Calibri" panose="020F0502020204030204" pitchFamily="34" charset="0"/>
                <a:ea typeface="宋体" panose="02010600030101010101" pitchFamily="2" charset="-122"/>
                <a:cs typeface="Times New Roman" panose="02020603050405020304" pitchFamily="18" charset="0"/>
              </a:rPr>
              <a:t>The corresponding interaction energies between [Bmim]</a:t>
            </a:r>
            <a:r>
              <a:rPr lang="en-US" altLang="zh-CN" sz="1400" b="0" baseline="30000" dirty="0">
                <a:effectLst/>
                <a:latin typeface="Calibri" panose="020F0502020204030204" pitchFamily="34" charset="0"/>
                <a:ea typeface="宋体" panose="02010600030101010101" pitchFamily="2" charset="-122"/>
                <a:cs typeface="Times New Roman" panose="02020603050405020304" pitchFamily="18" charset="0"/>
              </a:rPr>
              <a:t>+</a:t>
            </a:r>
            <a:r>
              <a:rPr lang="en-US" altLang="zh-CN" sz="1400" b="0" dirty="0">
                <a:effectLst/>
                <a:latin typeface="Calibri" panose="020F0502020204030204" pitchFamily="34" charset="0"/>
                <a:ea typeface="宋体" panose="02010600030101010101" pitchFamily="2" charset="-122"/>
                <a:cs typeface="Times New Roman" panose="02020603050405020304" pitchFamily="18" charset="0"/>
              </a:rPr>
              <a:t> and [FeCl</a:t>
            </a:r>
            <a:r>
              <a:rPr lang="en-US" altLang="zh-CN" sz="1400" b="0" baseline="-25000" dirty="0">
                <a:effectLst/>
                <a:latin typeface="Calibri" panose="020F0502020204030204" pitchFamily="34" charset="0"/>
                <a:ea typeface="宋体" panose="02010600030101010101" pitchFamily="2" charset="-122"/>
                <a:cs typeface="Times New Roman" panose="02020603050405020304" pitchFamily="18" charset="0"/>
              </a:rPr>
              <a:t>4</a:t>
            </a:r>
            <a:r>
              <a:rPr lang="en-US" altLang="zh-CN" sz="1400" b="0" dirty="0">
                <a:effectLst/>
                <a:latin typeface="Calibri" panose="020F0502020204030204" pitchFamily="34" charset="0"/>
                <a:ea typeface="宋体" panose="02010600030101010101" pitchFamily="2" charset="-122"/>
                <a:cs typeface="Times New Roman" panose="02020603050405020304" pitchFamily="18" charset="0"/>
              </a:rPr>
              <a:t>]</a:t>
            </a:r>
            <a:r>
              <a:rPr lang="en-US" altLang="zh-CN" sz="1400" b="0" baseline="30000" dirty="0">
                <a:effectLst/>
                <a:latin typeface="Calibri" panose="020F0502020204030204" pitchFamily="34" charset="0"/>
                <a:ea typeface="宋体" panose="02010600030101010101" pitchFamily="2" charset="-122"/>
                <a:cs typeface="Times New Roman" panose="02020603050405020304" pitchFamily="18" charset="0"/>
              </a:rPr>
              <a:t>-</a:t>
            </a:r>
            <a:r>
              <a:rPr lang="en-US" altLang="zh-CN" sz="1400" b="0" dirty="0">
                <a:effectLst/>
                <a:latin typeface="Calibri" panose="020F0502020204030204" pitchFamily="34" charset="0"/>
                <a:ea typeface="宋体" panose="02010600030101010101" pitchFamily="2" charset="-122"/>
                <a:cs typeface="Times New Roman" panose="02020603050405020304" pitchFamily="18" charset="0"/>
              </a:rPr>
              <a:t> and the MK charge of Fe in the </a:t>
            </a:r>
            <a:r>
              <a:rPr lang="en-GB" altLang="zh-CN" sz="1400" b="0" dirty="0">
                <a:effectLst/>
                <a:latin typeface="Calibri" panose="020F0502020204030204" pitchFamily="34" charset="0"/>
                <a:ea typeface="宋体" panose="02010600030101010101" pitchFamily="2" charset="-122"/>
                <a:cs typeface="Times New Roman" panose="02020603050405020304" pitchFamily="18" charset="0"/>
              </a:rPr>
              <a:t>composite</a:t>
            </a:r>
            <a:r>
              <a:rPr lang="en-US" altLang="zh-CN" sz="1400" b="0" dirty="0">
                <a:effectLst/>
                <a:latin typeface="Calibri" panose="020F0502020204030204" pitchFamily="34" charset="0"/>
                <a:ea typeface="宋体" panose="02010600030101010101" pitchFamily="2" charset="-122"/>
                <a:cs typeface="Times New Roman" panose="02020603050405020304" pitchFamily="18" charset="0"/>
              </a:rPr>
              <a:t>s of BmimFeCl</a:t>
            </a:r>
            <a:r>
              <a:rPr lang="en-US" altLang="zh-CN" sz="1400" b="0" baseline="-25000" dirty="0">
                <a:effectLst/>
                <a:latin typeface="Calibri" panose="020F0502020204030204" pitchFamily="34" charset="0"/>
                <a:ea typeface="宋体" panose="02010600030101010101" pitchFamily="2" charset="-122"/>
                <a:cs typeface="Times New Roman" panose="02020603050405020304" pitchFamily="18" charset="0"/>
              </a:rPr>
              <a:t>4</a:t>
            </a:r>
            <a:r>
              <a:rPr lang="en-US" altLang="zh-CN" sz="1400" b="0" dirty="0">
                <a:effectLst/>
                <a:latin typeface="Calibri" panose="020F0502020204030204" pitchFamily="34" charset="0"/>
                <a:ea typeface="宋体" panose="02010600030101010101" pitchFamily="2" charset="-122"/>
                <a:cs typeface="Times New Roman" panose="02020603050405020304" pitchFamily="18" charset="0"/>
              </a:rPr>
              <a:t>/aprotic solvents.</a:t>
            </a:r>
            <a:endParaRPr lang="zh-CN" altLang="zh-CN" sz="1400" b="1" dirty="0">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11" name="图片 10">
            <a:extLst>
              <a:ext uri="{FF2B5EF4-FFF2-40B4-BE49-F238E27FC236}">
                <a16:creationId xmlns:a16="http://schemas.microsoft.com/office/drawing/2014/main" id="{E352E738-0073-5290-6FE7-E1DACA2956CF}"/>
              </a:ext>
            </a:extLst>
          </p:cNvPr>
          <p:cNvPicPr>
            <a:picLocks noChangeAspect="1"/>
          </p:cNvPicPr>
          <p:nvPr/>
        </p:nvPicPr>
        <p:blipFill>
          <a:blip r:embed="rId4"/>
          <a:stretch>
            <a:fillRect/>
          </a:stretch>
        </p:blipFill>
        <p:spPr>
          <a:xfrm>
            <a:off x="5559226" y="3329669"/>
            <a:ext cx="3382667" cy="2697460"/>
          </a:xfrm>
          <a:prstGeom prst="rect">
            <a:avLst/>
          </a:prstGeom>
        </p:spPr>
      </p:pic>
      <p:sp>
        <p:nvSpPr>
          <p:cNvPr id="13" name="文本框 12">
            <a:extLst>
              <a:ext uri="{FF2B5EF4-FFF2-40B4-BE49-F238E27FC236}">
                <a16:creationId xmlns:a16="http://schemas.microsoft.com/office/drawing/2014/main" id="{05F6B5B9-5EC3-925D-C895-E9ADC223B585}"/>
              </a:ext>
            </a:extLst>
          </p:cNvPr>
          <p:cNvSpPr txBox="1"/>
          <p:nvPr/>
        </p:nvSpPr>
        <p:spPr>
          <a:xfrm>
            <a:off x="5715643" y="5998242"/>
            <a:ext cx="3333167" cy="821059"/>
          </a:xfrm>
          <a:prstGeom prst="rect">
            <a:avLst/>
          </a:prstGeom>
          <a:noFill/>
        </p:spPr>
        <p:txBody>
          <a:bodyPr wrap="square">
            <a:spAutoFit/>
          </a:bodyPr>
          <a:lstStyle/>
          <a:p>
            <a:pPr algn="just">
              <a:lnSpc>
                <a:spcPct val="115000"/>
              </a:lnSpc>
            </a:pPr>
            <a:r>
              <a:rPr lang="en-US" altLang="zh-CN" sz="1400" b="1" dirty="0">
                <a:effectLst/>
                <a:latin typeface="Calibri" panose="020F0502020204030204" pitchFamily="34" charset="0"/>
                <a:ea typeface="宋体" panose="02010600030101010101" pitchFamily="2" charset="-122"/>
                <a:cs typeface="Times New Roman" panose="02020603050405020304" pitchFamily="18" charset="0"/>
              </a:rPr>
              <a:t>Fig. 6 </a:t>
            </a:r>
            <a:r>
              <a:rPr lang="en-US" altLang="zh-CN" sz="1400" b="0" dirty="0">
                <a:effectLst/>
                <a:latin typeface="Calibri" panose="020F0502020204030204" pitchFamily="34" charset="0"/>
                <a:ea typeface="宋体" panose="02010600030101010101" pitchFamily="2" charset="-122"/>
                <a:cs typeface="Times New Roman" panose="02020603050405020304" pitchFamily="18" charset="0"/>
              </a:rPr>
              <a:t>The concentration of Fe</a:t>
            </a:r>
            <a:r>
              <a:rPr lang="en-US" altLang="zh-CN" sz="1400" b="0" baseline="30000" dirty="0">
                <a:effectLst/>
                <a:latin typeface="Calibri" panose="020F0502020204030204" pitchFamily="34" charset="0"/>
                <a:ea typeface="宋体" panose="02010600030101010101" pitchFamily="2" charset="-122"/>
                <a:cs typeface="Times New Roman" panose="02020603050405020304" pitchFamily="18" charset="0"/>
              </a:rPr>
              <a:t>2+</a:t>
            </a:r>
            <a:r>
              <a:rPr lang="en-US" altLang="zh-CN" sz="1400" b="0" dirty="0">
                <a:effectLst/>
                <a:latin typeface="Calibri" panose="020F0502020204030204" pitchFamily="34" charset="0"/>
                <a:ea typeface="宋体" panose="02010600030101010101" pitchFamily="2" charset="-122"/>
                <a:cs typeface="Times New Roman" panose="02020603050405020304" pitchFamily="18" charset="0"/>
              </a:rPr>
              <a:t> in different BmimFeCl</a:t>
            </a:r>
            <a:r>
              <a:rPr lang="en-US" altLang="zh-CN" sz="1400" b="0" baseline="-25000" dirty="0">
                <a:effectLst/>
                <a:latin typeface="Calibri" panose="020F0502020204030204" pitchFamily="34" charset="0"/>
                <a:ea typeface="宋体" panose="02010600030101010101" pitchFamily="2" charset="-122"/>
                <a:cs typeface="Times New Roman" panose="02020603050405020304" pitchFamily="18" charset="0"/>
              </a:rPr>
              <a:t>4</a:t>
            </a:r>
            <a:r>
              <a:rPr lang="en-US" altLang="zh-CN" sz="1400" b="0" dirty="0">
                <a:effectLst/>
                <a:latin typeface="Calibri" panose="020F0502020204030204" pitchFamily="34" charset="0"/>
                <a:ea typeface="宋体" panose="02010600030101010101" pitchFamily="2" charset="-122"/>
                <a:cs typeface="Times New Roman" panose="02020603050405020304" pitchFamily="18" charset="0"/>
              </a:rPr>
              <a:t>/aprotic solvents after adsorption desulfurization.</a:t>
            </a:r>
            <a:endParaRPr lang="zh-CN" altLang="zh-CN" sz="1400" b="1" dirty="0">
              <a:effectLst/>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247523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3">
            <a:extLst>
              <a:ext uri="{FF2B5EF4-FFF2-40B4-BE49-F238E27FC236}">
                <a16:creationId xmlns:a16="http://schemas.microsoft.com/office/drawing/2014/main" id="{200B9CEA-D2F0-4B0D-ACC3-E8EADDBAA297}"/>
              </a:ext>
            </a:extLst>
          </p:cNvPr>
          <p:cNvSpPr>
            <a:spLocks noChangeArrowheads="1"/>
          </p:cNvSpPr>
          <p:nvPr/>
        </p:nvSpPr>
        <p:spPr bwMode="auto">
          <a:xfrm>
            <a:off x="119609" y="188640"/>
            <a:ext cx="11952781" cy="463846"/>
          </a:xfrm>
          <a:prstGeom prst="rect">
            <a:avLst/>
          </a:prstGeom>
          <a:noFill/>
          <a:ln w="25400" algn="ctr">
            <a:noFill/>
            <a:miter lim="800000"/>
            <a:headEnd/>
            <a:tailEnd/>
          </a:ln>
          <a:effectLst>
            <a:prstShdw prst="shdw11">
              <a:schemeClr val="accent1">
                <a:gamma/>
                <a:shade val="60000"/>
                <a:invGamma/>
                <a:alpha val="50000"/>
              </a:schemeClr>
            </a:prstShdw>
          </a:effectLst>
        </p:spPr>
        <p:txBody>
          <a:bodyPr wrap="square" lIns="90000" tIns="46800" rIns="90000" bIns="46800">
            <a:spAutoFit/>
          </a:bodyPr>
          <a:lstStyle/>
          <a:p>
            <a:r>
              <a:rPr lang="zh-CN" altLang="en-US" sz="2400" b="1" dirty="0">
                <a:solidFill>
                  <a:srgbClr val="C00000"/>
                </a:solidFill>
                <a:latin typeface="微软雅黑" pitchFamily="34" charset="-122"/>
                <a:ea typeface="微软雅黑" pitchFamily="34" charset="-122"/>
              </a:rPr>
              <a:t>如何让文章变</a:t>
            </a:r>
            <a:r>
              <a:rPr lang="en-US" altLang="zh-CN" sz="2400" b="1" dirty="0">
                <a:solidFill>
                  <a:srgbClr val="C00000"/>
                </a:solidFill>
                <a:latin typeface="微软雅黑" pitchFamily="34" charset="-122"/>
                <a:ea typeface="微软雅黑" pitchFamily="34" charset="-122"/>
              </a:rPr>
              <a:t>Interesting</a:t>
            </a:r>
            <a:r>
              <a:rPr lang="zh-CN" altLang="en-US" sz="2400" b="1" dirty="0">
                <a:solidFill>
                  <a:srgbClr val="C00000"/>
                </a:solidFill>
                <a:latin typeface="微软雅黑" pitchFamily="34" charset="-122"/>
                <a:ea typeface="微软雅黑" pitchFamily="34" charset="-122"/>
              </a:rPr>
              <a:t>：</a:t>
            </a:r>
            <a:r>
              <a:rPr lang="zh-CN" altLang="en-US" sz="2400" b="1" dirty="0">
                <a:solidFill>
                  <a:srgbClr val="0000FF"/>
                </a:solidFill>
                <a:latin typeface="微软雅黑" pitchFamily="34" charset="-122"/>
                <a:ea typeface="微软雅黑" pitchFamily="34" charset="-122"/>
              </a:rPr>
              <a:t>溶剂效应</a:t>
            </a:r>
          </a:p>
        </p:txBody>
      </p:sp>
      <p:pic>
        <p:nvPicPr>
          <p:cNvPr id="3" name="图片 2">
            <a:extLst>
              <a:ext uri="{FF2B5EF4-FFF2-40B4-BE49-F238E27FC236}">
                <a16:creationId xmlns:a16="http://schemas.microsoft.com/office/drawing/2014/main" id="{AD1212B5-40ED-C87D-832A-1FF05D75A98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2682"/>
          <a:stretch/>
        </p:blipFill>
        <p:spPr>
          <a:xfrm>
            <a:off x="62691" y="836712"/>
            <a:ext cx="5673269" cy="5981079"/>
          </a:xfrm>
          <a:prstGeom prst="rect">
            <a:avLst/>
          </a:prstGeom>
        </p:spPr>
      </p:pic>
      <p:pic>
        <p:nvPicPr>
          <p:cNvPr id="4" name="图片 3">
            <a:extLst>
              <a:ext uri="{FF2B5EF4-FFF2-40B4-BE49-F238E27FC236}">
                <a16:creationId xmlns:a16="http://schemas.microsoft.com/office/drawing/2014/main" id="{AFD7665E-9D10-74FF-B850-E96C652AA8A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87463"/>
          <a:stretch/>
        </p:blipFill>
        <p:spPr>
          <a:xfrm>
            <a:off x="5375920" y="876921"/>
            <a:ext cx="6659935" cy="1008112"/>
          </a:xfrm>
          <a:prstGeom prst="rect">
            <a:avLst/>
          </a:prstGeom>
        </p:spPr>
      </p:pic>
      <p:sp>
        <p:nvSpPr>
          <p:cNvPr id="5" name="箭头: 左右 4">
            <a:extLst>
              <a:ext uri="{FF2B5EF4-FFF2-40B4-BE49-F238E27FC236}">
                <a16:creationId xmlns:a16="http://schemas.microsoft.com/office/drawing/2014/main" id="{6B459BAD-9C13-4FDE-4FDD-56154EFC50C5}"/>
              </a:ext>
            </a:extLst>
          </p:cNvPr>
          <p:cNvSpPr/>
          <p:nvPr/>
        </p:nvSpPr>
        <p:spPr>
          <a:xfrm>
            <a:off x="5147732" y="3325194"/>
            <a:ext cx="891749" cy="463846"/>
          </a:xfrm>
          <a:prstGeom prst="leftRight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zh-CN" altLang="en-US"/>
          </a:p>
        </p:txBody>
      </p:sp>
      <p:sp>
        <p:nvSpPr>
          <p:cNvPr id="6" name="矩形 5">
            <a:extLst>
              <a:ext uri="{FF2B5EF4-FFF2-40B4-BE49-F238E27FC236}">
                <a16:creationId xmlns:a16="http://schemas.microsoft.com/office/drawing/2014/main" id="{1434A8BD-E90A-2D5B-AEDC-D503968A9F30}"/>
              </a:ext>
            </a:extLst>
          </p:cNvPr>
          <p:cNvSpPr/>
          <p:nvPr/>
        </p:nvSpPr>
        <p:spPr>
          <a:xfrm>
            <a:off x="6117705" y="2046928"/>
            <a:ext cx="5349735" cy="2809615"/>
          </a:xfrm>
          <a:prstGeom prst="rect">
            <a:avLst/>
          </a:prstGeom>
          <a:noFill/>
        </p:spPr>
        <p:txBody>
          <a:bodyPr wrap="square" lIns="91440" tIns="45720" rIns="91440" bIns="45720">
            <a:spAutoFit/>
          </a:bodyPr>
          <a:lstStyle/>
          <a:p>
            <a:pPr algn="just">
              <a:lnSpc>
                <a:spcPct val="150000"/>
              </a:lnSpc>
            </a:pPr>
            <a:r>
              <a:rPr lang="zh-CN" altLang="en-US" sz="2000" b="1" cap="none" spc="0" dirty="0">
                <a:ln w="0"/>
              </a:rPr>
              <a:t>做到让读者一眼看出不同种类溶剂对离子对作用机制的根本区别</a:t>
            </a:r>
            <a:endParaRPr lang="en-US" altLang="zh-CN" sz="2000" b="1" cap="none" spc="0" dirty="0">
              <a:ln w="0"/>
            </a:endParaRPr>
          </a:p>
          <a:p>
            <a:pPr algn="just">
              <a:lnSpc>
                <a:spcPct val="150000"/>
              </a:lnSpc>
            </a:pPr>
            <a:r>
              <a:rPr lang="en-US" altLang="zh-CN" sz="2000" b="1" dirty="0">
                <a:ln w="0"/>
              </a:rPr>
              <a:t>DMAC</a:t>
            </a:r>
            <a:r>
              <a:rPr lang="zh-CN" altLang="en-US" sz="2000" b="1" dirty="0">
                <a:ln w="0"/>
              </a:rPr>
              <a:t>（强极性、小分子），分散离子对，大幅度降低粘度</a:t>
            </a:r>
            <a:r>
              <a:rPr lang="en-US" altLang="zh-CN" sz="2000" b="1" dirty="0">
                <a:ln w="0"/>
              </a:rPr>
              <a:t>…</a:t>
            </a:r>
          </a:p>
          <a:p>
            <a:pPr algn="just">
              <a:lnSpc>
                <a:spcPct val="150000"/>
              </a:lnSpc>
            </a:pPr>
            <a:r>
              <a:rPr lang="en-US" altLang="zh-CN" sz="2000" b="1" dirty="0">
                <a:ln w="0"/>
              </a:rPr>
              <a:t>NHD(</a:t>
            </a:r>
            <a:r>
              <a:rPr lang="zh-CN" altLang="en-US" sz="2000" b="1" dirty="0">
                <a:ln w="0"/>
              </a:rPr>
              <a:t>聚醚醇、大分子</a:t>
            </a:r>
            <a:r>
              <a:rPr lang="en-US" altLang="zh-CN" sz="2000" b="1" dirty="0">
                <a:ln w="0"/>
              </a:rPr>
              <a:t>)</a:t>
            </a:r>
            <a:r>
              <a:rPr lang="zh-CN" altLang="en-US" sz="2000" b="1" dirty="0">
                <a:ln w="0"/>
              </a:rPr>
              <a:t>，分散效果差，容易分布在离子对外侧，粘度相对较高</a:t>
            </a:r>
            <a:r>
              <a:rPr lang="en-US" altLang="zh-CN" sz="2000" b="1" dirty="0">
                <a:ln w="0"/>
              </a:rPr>
              <a:t>…</a:t>
            </a:r>
          </a:p>
        </p:txBody>
      </p:sp>
      <p:sp>
        <p:nvSpPr>
          <p:cNvPr id="7" name="箭头: 左右 6">
            <a:extLst>
              <a:ext uri="{FF2B5EF4-FFF2-40B4-BE49-F238E27FC236}">
                <a16:creationId xmlns:a16="http://schemas.microsoft.com/office/drawing/2014/main" id="{DFCFD2B4-D958-D473-6F8B-757EB30BA838}"/>
              </a:ext>
            </a:extLst>
          </p:cNvPr>
          <p:cNvSpPr/>
          <p:nvPr/>
        </p:nvSpPr>
        <p:spPr>
          <a:xfrm rot="5400000">
            <a:off x="8260012" y="5018438"/>
            <a:ext cx="891749" cy="463846"/>
          </a:xfrm>
          <a:prstGeom prst="leftRight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zh-CN" altLang="en-US"/>
          </a:p>
        </p:txBody>
      </p:sp>
      <p:sp>
        <p:nvSpPr>
          <p:cNvPr id="8" name="矩形 7">
            <a:extLst>
              <a:ext uri="{FF2B5EF4-FFF2-40B4-BE49-F238E27FC236}">
                <a16:creationId xmlns:a16="http://schemas.microsoft.com/office/drawing/2014/main" id="{9DCBD3E8-3A4D-7DC9-244E-CEBB341C077C}"/>
              </a:ext>
            </a:extLst>
          </p:cNvPr>
          <p:cNvSpPr/>
          <p:nvPr/>
        </p:nvSpPr>
        <p:spPr>
          <a:xfrm>
            <a:off x="6148393" y="5723555"/>
            <a:ext cx="5349735" cy="637675"/>
          </a:xfrm>
          <a:prstGeom prst="rect">
            <a:avLst/>
          </a:prstGeom>
          <a:noFill/>
        </p:spPr>
        <p:txBody>
          <a:bodyPr wrap="square" lIns="91440" tIns="45720" rIns="91440" bIns="45720">
            <a:spAutoFit/>
          </a:bodyPr>
          <a:lstStyle/>
          <a:p>
            <a:pPr algn="just">
              <a:lnSpc>
                <a:spcPct val="150000"/>
              </a:lnSpc>
            </a:pPr>
            <a:r>
              <a:rPr lang="zh-CN" altLang="en-US" sz="2800" b="1" cap="none" spc="0" dirty="0">
                <a:ln w="0"/>
                <a:solidFill>
                  <a:srgbClr val="C00000"/>
                </a:solidFill>
                <a:latin typeface="楷体" panose="02010609060101010101" pitchFamily="49" charset="-122"/>
                <a:ea typeface="楷体" panose="02010609060101010101" pitchFamily="49" charset="-122"/>
              </a:rPr>
              <a:t>与前文表征、计算能够完全呼应</a:t>
            </a:r>
            <a:endParaRPr lang="en-US" altLang="zh-CN" sz="2800" b="1" dirty="0">
              <a:ln w="0"/>
              <a:solidFill>
                <a:srgbClr val="C00000"/>
              </a:solidFill>
              <a:latin typeface="楷体" panose="02010609060101010101" pitchFamily="49" charset="-122"/>
              <a:ea typeface="楷体" panose="02010609060101010101" pitchFamily="49" charset="-122"/>
            </a:endParaRPr>
          </a:p>
        </p:txBody>
      </p:sp>
    </p:spTree>
    <p:extLst>
      <p:ext uri="{BB962C8B-B14F-4D97-AF65-F5344CB8AC3E}">
        <p14:creationId xmlns:p14="http://schemas.microsoft.com/office/powerpoint/2010/main" val="6901360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3">
            <a:extLst>
              <a:ext uri="{FF2B5EF4-FFF2-40B4-BE49-F238E27FC236}">
                <a16:creationId xmlns:a16="http://schemas.microsoft.com/office/drawing/2014/main" id="{200B9CEA-D2F0-4B0D-ACC3-E8EADDBAA297}"/>
              </a:ext>
            </a:extLst>
          </p:cNvPr>
          <p:cNvSpPr>
            <a:spLocks noChangeArrowheads="1"/>
          </p:cNvSpPr>
          <p:nvPr/>
        </p:nvSpPr>
        <p:spPr bwMode="auto">
          <a:xfrm>
            <a:off x="119609" y="188640"/>
            <a:ext cx="11952781" cy="463846"/>
          </a:xfrm>
          <a:prstGeom prst="rect">
            <a:avLst/>
          </a:prstGeom>
          <a:noFill/>
          <a:ln w="25400" algn="ctr">
            <a:noFill/>
            <a:miter lim="800000"/>
            <a:headEnd/>
            <a:tailEnd/>
          </a:ln>
          <a:effectLst>
            <a:prstShdw prst="shdw11">
              <a:schemeClr val="accent1">
                <a:gamma/>
                <a:shade val="60000"/>
                <a:invGamma/>
                <a:alpha val="50000"/>
              </a:schemeClr>
            </a:prstShdw>
          </a:effectLst>
        </p:spPr>
        <p:txBody>
          <a:bodyPr wrap="square" lIns="90000" tIns="46800" rIns="90000" bIns="46800">
            <a:spAutoFit/>
          </a:bodyPr>
          <a:lstStyle/>
          <a:p>
            <a:r>
              <a:rPr lang="zh-CN" altLang="en-US" sz="2400" b="1" dirty="0">
                <a:solidFill>
                  <a:srgbClr val="C00000"/>
                </a:solidFill>
                <a:latin typeface="微软雅黑" pitchFamily="34" charset="-122"/>
                <a:ea typeface="微软雅黑" pitchFamily="34" charset="-122"/>
              </a:rPr>
              <a:t>总结</a:t>
            </a:r>
            <a:endParaRPr lang="zh-CN" altLang="en-US" sz="2400" b="1" dirty="0">
              <a:solidFill>
                <a:srgbClr val="0000FF"/>
              </a:solidFill>
              <a:latin typeface="微软雅黑" pitchFamily="34" charset="-122"/>
              <a:ea typeface="微软雅黑" pitchFamily="34" charset="-122"/>
            </a:endParaRPr>
          </a:p>
        </p:txBody>
      </p:sp>
      <p:sp>
        <p:nvSpPr>
          <p:cNvPr id="3" name="椭圆 2">
            <a:extLst>
              <a:ext uri="{FF2B5EF4-FFF2-40B4-BE49-F238E27FC236}">
                <a16:creationId xmlns:a16="http://schemas.microsoft.com/office/drawing/2014/main" id="{E0B278AE-4630-D588-B419-3446B9ED3C2B}"/>
              </a:ext>
            </a:extLst>
          </p:cNvPr>
          <p:cNvSpPr/>
          <p:nvPr/>
        </p:nvSpPr>
        <p:spPr>
          <a:xfrm>
            <a:off x="1343472" y="1556792"/>
            <a:ext cx="648072" cy="648072"/>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3200" b="1" dirty="0">
                <a:solidFill>
                  <a:schemeClr val="tx1"/>
                </a:solidFill>
                <a:latin typeface="Times New Roman" panose="02020603050405020304" pitchFamily="18" charset="0"/>
                <a:cs typeface="Times New Roman" panose="02020603050405020304" pitchFamily="18" charset="0"/>
              </a:rPr>
              <a:t>1</a:t>
            </a:r>
            <a:endParaRPr lang="zh-CN" altLang="en-US" sz="3200" b="1" dirty="0">
              <a:solidFill>
                <a:schemeClr val="tx1"/>
              </a:solidFill>
              <a:latin typeface="Times New Roman" panose="02020603050405020304" pitchFamily="18" charset="0"/>
              <a:cs typeface="Times New Roman" panose="02020603050405020304" pitchFamily="18" charset="0"/>
            </a:endParaRPr>
          </a:p>
        </p:txBody>
      </p:sp>
      <p:sp>
        <p:nvSpPr>
          <p:cNvPr id="4" name="椭圆 3">
            <a:extLst>
              <a:ext uri="{FF2B5EF4-FFF2-40B4-BE49-F238E27FC236}">
                <a16:creationId xmlns:a16="http://schemas.microsoft.com/office/drawing/2014/main" id="{B8B1B86F-26F0-C18B-C19F-B8CD9481777D}"/>
              </a:ext>
            </a:extLst>
          </p:cNvPr>
          <p:cNvSpPr/>
          <p:nvPr/>
        </p:nvSpPr>
        <p:spPr>
          <a:xfrm>
            <a:off x="1343472" y="3284984"/>
            <a:ext cx="648072" cy="648072"/>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3200" b="1" dirty="0">
                <a:solidFill>
                  <a:schemeClr val="tx1"/>
                </a:solidFill>
                <a:latin typeface="Times New Roman" panose="02020603050405020304" pitchFamily="18" charset="0"/>
                <a:cs typeface="Times New Roman" panose="02020603050405020304" pitchFamily="18" charset="0"/>
              </a:rPr>
              <a:t>2</a:t>
            </a:r>
            <a:endParaRPr lang="zh-CN" altLang="en-US" sz="3200" b="1" dirty="0">
              <a:solidFill>
                <a:schemeClr val="tx1"/>
              </a:solidFill>
              <a:latin typeface="Times New Roman" panose="02020603050405020304" pitchFamily="18" charset="0"/>
              <a:cs typeface="Times New Roman" panose="02020603050405020304" pitchFamily="18" charset="0"/>
            </a:endParaRPr>
          </a:p>
        </p:txBody>
      </p:sp>
      <p:sp>
        <p:nvSpPr>
          <p:cNvPr id="6" name="椭圆 5">
            <a:extLst>
              <a:ext uri="{FF2B5EF4-FFF2-40B4-BE49-F238E27FC236}">
                <a16:creationId xmlns:a16="http://schemas.microsoft.com/office/drawing/2014/main" id="{04EB4062-94AE-D817-4D1C-9B4DA25E13FD}"/>
              </a:ext>
            </a:extLst>
          </p:cNvPr>
          <p:cNvSpPr/>
          <p:nvPr/>
        </p:nvSpPr>
        <p:spPr>
          <a:xfrm>
            <a:off x="1343472" y="5013176"/>
            <a:ext cx="648072" cy="648072"/>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3200" b="1" dirty="0">
                <a:solidFill>
                  <a:schemeClr val="tx1"/>
                </a:solidFill>
                <a:latin typeface="Times New Roman" panose="02020603050405020304" pitchFamily="18" charset="0"/>
                <a:cs typeface="Times New Roman" panose="02020603050405020304" pitchFamily="18" charset="0"/>
              </a:rPr>
              <a:t>3</a:t>
            </a:r>
            <a:endParaRPr lang="zh-CN" altLang="en-US" sz="3200" b="1" dirty="0">
              <a:solidFill>
                <a:schemeClr val="tx1"/>
              </a:solidFill>
              <a:latin typeface="Times New Roman" panose="02020603050405020304" pitchFamily="18" charset="0"/>
              <a:cs typeface="Times New Roman" panose="02020603050405020304" pitchFamily="18" charset="0"/>
            </a:endParaRPr>
          </a:p>
        </p:txBody>
      </p:sp>
      <p:sp>
        <p:nvSpPr>
          <p:cNvPr id="8" name="矩形: 剪去单角 7">
            <a:extLst>
              <a:ext uri="{FF2B5EF4-FFF2-40B4-BE49-F238E27FC236}">
                <a16:creationId xmlns:a16="http://schemas.microsoft.com/office/drawing/2014/main" id="{50397398-0A5D-886A-5AB8-134C26956553}"/>
              </a:ext>
            </a:extLst>
          </p:cNvPr>
          <p:cNvSpPr/>
          <p:nvPr/>
        </p:nvSpPr>
        <p:spPr>
          <a:xfrm>
            <a:off x="2423592" y="1340768"/>
            <a:ext cx="8280920" cy="1008112"/>
          </a:xfrm>
          <a:prstGeom prst="snip1Rect">
            <a:avLst/>
          </a:prstGeom>
          <a:noFill/>
          <a:ln>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a:extLst>
              <a:ext uri="{FF2B5EF4-FFF2-40B4-BE49-F238E27FC236}">
                <a16:creationId xmlns:a16="http://schemas.microsoft.com/office/drawing/2014/main" id="{5B1C689F-6AFF-425B-1718-68E236927972}"/>
              </a:ext>
            </a:extLst>
          </p:cNvPr>
          <p:cNvSpPr/>
          <p:nvPr/>
        </p:nvSpPr>
        <p:spPr>
          <a:xfrm>
            <a:off x="2495600" y="1333344"/>
            <a:ext cx="8208912" cy="943528"/>
          </a:xfrm>
          <a:prstGeom prst="rect">
            <a:avLst/>
          </a:prstGeom>
          <a:noFill/>
        </p:spPr>
        <p:txBody>
          <a:bodyPr wrap="square" lIns="91440" tIns="45720" rIns="91440" bIns="45720">
            <a:spAutoFit/>
          </a:bodyPr>
          <a:lstStyle/>
          <a:p>
            <a:pPr algn="just">
              <a:lnSpc>
                <a:spcPct val="150000"/>
              </a:lnSpc>
            </a:pPr>
            <a:r>
              <a:rPr lang="zh-CN" altLang="en-US" sz="2000" b="1" dirty="0">
                <a:ln w="0"/>
                <a:latin typeface="楷体" panose="02010609060101010101" pitchFamily="49" charset="-122"/>
                <a:ea typeface="楷体" panose="02010609060101010101" pitchFamily="49" charset="-122"/>
              </a:rPr>
              <a:t>综述性文章，每节内容需层层递进，并非将文献罗列，而是系统性梳理总结，且注入思想性评论，展望提出需针对研究现状合理预测。</a:t>
            </a:r>
            <a:endParaRPr lang="en-US" altLang="zh-CN" sz="2000" b="1" dirty="0">
              <a:ln w="0"/>
              <a:latin typeface="楷体" panose="02010609060101010101" pitchFamily="49" charset="-122"/>
              <a:ea typeface="楷体" panose="02010609060101010101" pitchFamily="49" charset="-122"/>
            </a:endParaRPr>
          </a:p>
        </p:txBody>
      </p:sp>
      <p:sp>
        <p:nvSpPr>
          <p:cNvPr id="10" name="矩形: 剪去单角 9">
            <a:extLst>
              <a:ext uri="{FF2B5EF4-FFF2-40B4-BE49-F238E27FC236}">
                <a16:creationId xmlns:a16="http://schemas.microsoft.com/office/drawing/2014/main" id="{002AFE83-31CE-6935-5F91-6D3C5F3C214C}"/>
              </a:ext>
            </a:extLst>
          </p:cNvPr>
          <p:cNvSpPr/>
          <p:nvPr/>
        </p:nvSpPr>
        <p:spPr>
          <a:xfrm>
            <a:off x="2419048" y="3140968"/>
            <a:ext cx="8280920" cy="1008112"/>
          </a:xfrm>
          <a:prstGeom prst="snip1Rect">
            <a:avLst/>
          </a:prstGeom>
          <a:noFill/>
          <a:ln>
            <a:solidFill>
              <a:schemeClr val="accent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a:extLst>
              <a:ext uri="{FF2B5EF4-FFF2-40B4-BE49-F238E27FC236}">
                <a16:creationId xmlns:a16="http://schemas.microsoft.com/office/drawing/2014/main" id="{93A76D8C-6462-546B-E586-7D1EF037B5B1}"/>
              </a:ext>
            </a:extLst>
          </p:cNvPr>
          <p:cNvSpPr/>
          <p:nvPr/>
        </p:nvSpPr>
        <p:spPr>
          <a:xfrm>
            <a:off x="2491056" y="3133544"/>
            <a:ext cx="8208912" cy="943528"/>
          </a:xfrm>
          <a:prstGeom prst="rect">
            <a:avLst/>
          </a:prstGeom>
          <a:noFill/>
        </p:spPr>
        <p:txBody>
          <a:bodyPr wrap="square" lIns="91440" tIns="45720" rIns="91440" bIns="45720">
            <a:spAutoFit/>
          </a:bodyPr>
          <a:lstStyle/>
          <a:p>
            <a:pPr algn="just">
              <a:lnSpc>
                <a:spcPct val="150000"/>
              </a:lnSpc>
            </a:pPr>
            <a:r>
              <a:rPr lang="zh-CN" altLang="en-US" sz="2000" b="1" dirty="0">
                <a:ln w="0"/>
                <a:latin typeface="楷体" panose="02010609060101010101" pitchFamily="49" charset="-122"/>
                <a:ea typeface="楷体" panose="02010609060101010101" pitchFamily="49" charset="-122"/>
              </a:rPr>
              <a:t>理论（机理）研究性文章，微观结合表观，多重表征相互印证，机制的提出应立足于现存证据，机理图清洗明了，引入应用案例最佳。</a:t>
            </a:r>
            <a:endParaRPr lang="en-US" altLang="zh-CN" sz="2000" b="1" dirty="0">
              <a:ln w="0"/>
              <a:latin typeface="楷体" panose="02010609060101010101" pitchFamily="49" charset="-122"/>
              <a:ea typeface="楷体" panose="02010609060101010101" pitchFamily="49" charset="-122"/>
            </a:endParaRPr>
          </a:p>
        </p:txBody>
      </p:sp>
      <p:sp>
        <p:nvSpPr>
          <p:cNvPr id="12" name="矩形: 剪去单角 11">
            <a:extLst>
              <a:ext uri="{FF2B5EF4-FFF2-40B4-BE49-F238E27FC236}">
                <a16:creationId xmlns:a16="http://schemas.microsoft.com/office/drawing/2014/main" id="{37E85CF8-40D3-6FFC-3B51-E44410E492BE}"/>
              </a:ext>
            </a:extLst>
          </p:cNvPr>
          <p:cNvSpPr/>
          <p:nvPr/>
        </p:nvSpPr>
        <p:spPr>
          <a:xfrm>
            <a:off x="2419048" y="4869160"/>
            <a:ext cx="8280920" cy="1008112"/>
          </a:xfrm>
          <a:prstGeom prst="snip1Rect">
            <a:avLst/>
          </a:prstGeom>
          <a:noFill/>
          <a:ln>
            <a:solidFill>
              <a:schemeClr val="accent3">
                <a:lumMod val="5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extLst>
              <a:ext uri="{FF2B5EF4-FFF2-40B4-BE49-F238E27FC236}">
                <a16:creationId xmlns:a16="http://schemas.microsoft.com/office/drawing/2014/main" id="{42CB1C49-4577-630B-D151-EC45C893C607}"/>
              </a:ext>
            </a:extLst>
          </p:cNvPr>
          <p:cNvSpPr/>
          <p:nvPr/>
        </p:nvSpPr>
        <p:spPr>
          <a:xfrm>
            <a:off x="2491056" y="4861736"/>
            <a:ext cx="8208912" cy="858377"/>
          </a:xfrm>
          <a:prstGeom prst="rect">
            <a:avLst/>
          </a:prstGeom>
          <a:noFill/>
        </p:spPr>
        <p:txBody>
          <a:bodyPr wrap="square" lIns="91440" tIns="45720" rIns="91440" bIns="45720">
            <a:spAutoFit/>
          </a:bodyPr>
          <a:lstStyle/>
          <a:p>
            <a:pPr algn="just">
              <a:lnSpc>
                <a:spcPct val="150000"/>
              </a:lnSpc>
            </a:pPr>
            <a:r>
              <a:rPr lang="zh-CN" altLang="en-US" b="1" dirty="0">
                <a:ln w="0"/>
                <a:latin typeface="楷体" panose="02010609060101010101" pitchFamily="49" charset="-122"/>
                <a:ea typeface="楷体" panose="02010609060101010101" pitchFamily="49" charset="-122"/>
              </a:rPr>
              <a:t>材料（应用）研究性文章，基础表征层层递进，预测材料性能，设计条件实验，结合动力学使反应数据更加充分，有条件结合计算模拟佐证机制。</a:t>
            </a:r>
            <a:endParaRPr lang="en-US" altLang="zh-CN" b="1" dirty="0">
              <a:ln w="0"/>
              <a:latin typeface="楷体" panose="02010609060101010101" pitchFamily="49" charset="-122"/>
              <a:ea typeface="楷体" panose="02010609060101010101" pitchFamily="49" charset="-122"/>
            </a:endParaRPr>
          </a:p>
        </p:txBody>
      </p:sp>
    </p:spTree>
    <p:extLst>
      <p:ext uri="{BB962C8B-B14F-4D97-AF65-F5344CB8AC3E}">
        <p14:creationId xmlns:p14="http://schemas.microsoft.com/office/powerpoint/2010/main" val="38552640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WordArt 5"/>
          <p:cNvSpPr>
            <a:spLocks noTextEdit="1"/>
          </p:cNvSpPr>
          <p:nvPr/>
        </p:nvSpPr>
        <p:spPr>
          <a:xfrm>
            <a:off x="2711450" y="2276476"/>
            <a:ext cx="6985000" cy="1681163"/>
          </a:xfrm>
          <a:prstGeom prst="rect">
            <a:avLst/>
          </a:prstGeom>
        </p:spPr>
        <p:txBody>
          <a:bodyPr wrap="none" fromWordArt="1">
            <a:prstTxWarp prst="textPlain">
              <a:avLst>
                <a:gd name="adj" fmla="val 50000"/>
              </a:avLst>
            </a:prstTxWarp>
            <a:normAutofit/>
          </a:bodyPr>
          <a:lstStyle/>
          <a:p>
            <a:pPr algn="ctr"/>
            <a:r>
              <a:rPr lang="en-US" altLang="zh-CN" sz="6000" b="1" dirty="0">
                <a:ln w="9525" cap="flat" cmpd="sng">
                  <a:solidFill>
                    <a:schemeClr val="bg1"/>
                  </a:solidFill>
                  <a:prstDash val="solid"/>
                  <a:headEnd type="none" w="med" len="med"/>
                  <a:tailEnd type="none" w="med" len="med"/>
                </a:ln>
                <a:solidFill>
                  <a:srgbClr val="FF0000"/>
                </a:solidFill>
                <a:latin typeface="华文新魏" panose="02010800040101010101" charset="-122"/>
                <a:ea typeface="华文新魏" panose="02010800040101010101" charset="-122"/>
              </a:rPr>
              <a:t>Thank you</a:t>
            </a:r>
            <a:r>
              <a:rPr lang="zh-CN" altLang="en-US" sz="6000" b="1" dirty="0">
                <a:ln w="9525" cap="flat" cmpd="sng">
                  <a:solidFill>
                    <a:schemeClr val="bg1"/>
                  </a:solidFill>
                  <a:prstDash val="solid"/>
                  <a:headEnd type="none" w="med" len="med"/>
                  <a:tailEnd type="none" w="med" len="med"/>
                </a:ln>
                <a:solidFill>
                  <a:srgbClr val="FF0000"/>
                </a:solidFill>
                <a:latin typeface="华文新魏" panose="02010800040101010101" charset="-122"/>
                <a:ea typeface="华文新魏" panose="02010800040101010101" charset="-122"/>
              </a:rPr>
              <a:t>！</a:t>
            </a:r>
          </a:p>
        </p:txBody>
      </p:sp>
    </p:spTree>
    <p:extLst>
      <p:ext uri="{BB962C8B-B14F-4D97-AF65-F5344CB8AC3E}">
        <p14:creationId xmlns:p14="http://schemas.microsoft.com/office/powerpoint/2010/main" val="37679282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3">
            <a:extLst>
              <a:ext uri="{FF2B5EF4-FFF2-40B4-BE49-F238E27FC236}">
                <a16:creationId xmlns:a16="http://schemas.microsoft.com/office/drawing/2014/main" id="{200B9CEA-D2F0-4B0D-ACC3-E8EADDBAA297}"/>
              </a:ext>
            </a:extLst>
          </p:cNvPr>
          <p:cNvSpPr>
            <a:spLocks noChangeArrowheads="1"/>
          </p:cNvSpPr>
          <p:nvPr/>
        </p:nvSpPr>
        <p:spPr bwMode="auto">
          <a:xfrm>
            <a:off x="119609" y="188640"/>
            <a:ext cx="11952781" cy="463846"/>
          </a:xfrm>
          <a:prstGeom prst="rect">
            <a:avLst/>
          </a:prstGeom>
          <a:noFill/>
          <a:ln w="25400" algn="ctr">
            <a:noFill/>
            <a:miter lim="800000"/>
            <a:headEnd/>
            <a:tailEnd/>
          </a:ln>
          <a:effectLst>
            <a:prstShdw prst="shdw11">
              <a:schemeClr val="accent1">
                <a:gamma/>
                <a:shade val="60000"/>
                <a:invGamma/>
                <a:alpha val="50000"/>
              </a:schemeClr>
            </a:prstShdw>
          </a:effectLst>
        </p:spPr>
        <p:txBody>
          <a:bodyPr wrap="square" lIns="90000" tIns="46800" rIns="90000" bIns="46800">
            <a:spAutoFit/>
          </a:bodyPr>
          <a:lstStyle/>
          <a:p>
            <a:r>
              <a:rPr lang="zh-CN" altLang="en-US" sz="2400" b="1" dirty="0">
                <a:solidFill>
                  <a:srgbClr val="C00000"/>
                </a:solidFill>
                <a:latin typeface="微软雅黑" pitchFamily="34" charset="-122"/>
                <a:ea typeface="微软雅黑" pitchFamily="34" charset="-122"/>
              </a:rPr>
              <a:t>写作经验分享：</a:t>
            </a:r>
            <a:r>
              <a:rPr lang="zh-CN" altLang="en-US" sz="2400" b="1" dirty="0">
                <a:solidFill>
                  <a:srgbClr val="0000FF"/>
                </a:solidFill>
                <a:latin typeface="微软雅黑" pitchFamily="34" charset="-122"/>
                <a:ea typeface="微软雅黑" pitchFamily="34" charset="-122"/>
              </a:rPr>
              <a:t>文献综述</a:t>
            </a:r>
          </a:p>
        </p:txBody>
      </p:sp>
      <p:pic>
        <p:nvPicPr>
          <p:cNvPr id="3" name="图片 2">
            <a:extLst>
              <a:ext uri="{FF2B5EF4-FFF2-40B4-BE49-F238E27FC236}">
                <a16:creationId xmlns:a16="http://schemas.microsoft.com/office/drawing/2014/main" id="{D0DB4A5A-D259-5FB8-368A-0DD6B5E6C65E}"/>
              </a:ext>
            </a:extLst>
          </p:cNvPr>
          <p:cNvPicPr>
            <a:picLocks noChangeAspect="1"/>
          </p:cNvPicPr>
          <p:nvPr/>
        </p:nvPicPr>
        <p:blipFill>
          <a:blip r:embed="rId3"/>
          <a:stretch>
            <a:fillRect/>
          </a:stretch>
        </p:blipFill>
        <p:spPr>
          <a:xfrm>
            <a:off x="54703" y="1268760"/>
            <a:ext cx="12125868" cy="3909338"/>
          </a:xfrm>
          <a:prstGeom prst="rect">
            <a:avLst/>
          </a:prstGeom>
        </p:spPr>
      </p:pic>
    </p:spTree>
    <p:extLst>
      <p:ext uri="{BB962C8B-B14F-4D97-AF65-F5344CB8AC3E}">
        <p14:creationId xmlns:p14="http://schemas.microsoft.com/office/powerpoint/2010/main" val="36902321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3">
            <a:extLst>
              <a:ext uri="{FF2B5EF4-FFF2-40B4-BE49-F238E27FC236}">
                <a16:creationId xmlns:a16="http://schemas.microsoft.com/office/drawing/2014/main" id="{200B9CEA-D2F0-4B0D-ACC3-E8EADDBAA297}"/>
              </a:ext>
            </a:extLst>
          </p:cNvPr>
          <p:cNvSpPr>
            <a:spLocks noChangeArrowheads="1"/>
          </p:cNvSpPr>
          <p:nvPr/>
        </p:nvSpPr>
        <p:spPr bwMode="auto">
          <a:xfrm>
            <a:off x="119609" y="188640"/>
            <a:ext cx="11952781" cy="463846"/>
          </a:xfrm>
          <a:prstGeom prst="rect">
            <a:avLst/>
          </a:prstGeom>
          <a:noFill/>
          <a:ln w="25400" algn="ctr">
            <a:noFill/>
            <a:miter lim="800000"/>
            <a:headEnd/>
            <a:tailEnd/>
          </a:ln>
          <a:effectLst>
            <a:prstShdw prst="shdw11">
              <a:schemeClr val="accent1">
                <a:gamma/>
                <a:shade val="60000"/>
                <a:invGamma/>
                <a:alpha val="50000"/>
              </a:schemeClr>
            </a:prstShdw>
          </a:effectLst>
        </p:spPr>
        <p:txBody>
          <a:bodyPr wrap="square" lIns="90000" tIns="46800" rIns="90000" bIns="46800">
            <a:spAutoFit/>
          </a:bodyPr>
          <a:lstStyle/>
          <a:p>
            <a:r>
              <a:rPr lang="zh-CN" altLang="en-US" sz="2400" b="1" dirty="0">
                <a:solidFill>
                  <a:srgbClr val="C00000"/>
                </a:solidFill>
                <a:latin typeface="微软雅黑" pitchFamily="34" charset="-122"/>
                <a:ea typeface="微软雅黑" pitchFamily="34" charset="-122"/>
              </a:rPr>
              <a:t>写作经验分享：</a:t>
            </a:r>
            <a:r>
              <a:rPr lang="zh-CN" altLang="en-US" sz="2400" b="1" dirty="0">
                <a:solidFill>
                  <a:srgbClr val="0000FF"/>
                </a:solidFill>
                <a:latin typeface="微软雅黑" pitchFamily="34" charset="-122"/>
                <a:ea typeface="微软雅黑" pitchFamily="34" charset="-122"/>
              </a:rPr>
              <a:t>文献综述</a:t>
            </a:r>
          </a:p>
        </p:txBody>
      </p:sp>
      <p:sp>
        <p:nvSpPr>
          <p:cNvPr id="4" name="文本框 3">
            <a:extLst>
              <a:ext uri="{FF2B5EF4-FFF2-40B4-BE49-F238E27FC236}">
                <a16:creationId xmlns:a16="http://schemas.microsoft.com/office/drawing/2014/main" id="{1289160D-52F7-1E42-E1FE-3577BC043E6C}"/>
              </a:ext>
            </a:extLst>
          </p:cNvPr>
          <p:cNvSpPr txBox="1"/>
          <p:nvPr/>
        </p:nvSpPr>
        <p:spPr>
          <a:xfrm>
            <a:off x="4789" y="908720"/>
            <a:ext cx="10081120" cy="5573898"/>
          </a:xfrm>
          <a:prstGeom prst="rect">
            <a:avLst/>
          </a:prstGeom>
          <a:noFill/>
        </p:spPr>
        <p:txBody>
          <a:bodyPr wrap="square">
            <a:spAutoFit/>
          </a:bodyPr>
          <a:lstStyle/>
          <a:p>
            <a:pPr marL="252095" marR="252095" algn="just">
              <a:lnSpc>
                <a:spcPct val="150000"/>
              </a:lnSpc>
              <a:spcAft>
                <a:spcPts val="0"/>
              </a:spcAft>
            </a:pPr>
            <a:r>
              <a:rPr lang="zh-CN" altLang="zh-CN" sz="2000" b="1" kern="100" dirty="0">
                <a:effectLst/>
                <a:latin typeface="Times New Roman" panose="02020603050405020304" pitchFamily="18" charset="0"/>
                <a:ea typeface="宋体" panose="02010600030101010101" pitchFamily="2" charset="-122"/>
              </a:rPr>
              <a:t>摘要</a:t>
            </a:r>
            <a:r>
              <a:rPr lang="zh-CN" altLang="zh-CN" sz="2000" kern="100" dirty="0">
                <a:effectLst/>
                <a:latin typeface="Times New Roman" panose="02020603050405020304" pitchFamily="18" charset="0"/>
                <a:ea typeface="宋体" panose="02010600030101010101" pitchFamily="2" charset="-122"/>
              </a:rPr>
              <a:t>：</a:t>
            </a:r>
            <a:r>
              <a:rPr lang="zh-CN" altLang="zh-CN" sz="2000" kern="100" dirty="0">
                <a:solidFill>
                  <a:srgbClr val="FF0000"/>
                </a:solidFill>
                <a:effectLst/>
                <a:latin typeface="Times New Roman" panose="02020603050405020304" pitchFamily="18" charset="0"/>
                <a:ea typeface="宋体" panose="02010600030101010101" pitchFamily="2" charset="-122"/>
              </a:rPr>
              <a:t>水相湿法氧化脱硫工艺在含硫化氢的工业过程气净化中得到广泛应用，但普遍存在</a:t>
            </a:r>
            <a:r>
              <a:rPr lang="zh-CN" altLang="zh-CN" sz="2000" b="1" kern="100" dirty="0">
                <a:solidFill>
                  <a:srgbClr val="0000FF"/>
                </a:solidFill>
                <a:effectLst/>
                <a:latin typeface="Times New Roman" panose="02020603050405020304" pitchFamily="18" charset="0"/>
                <a:ea typeface="宋体" panose="02010600030101010101" pitchFamily="2" charset="-122"/>
              </a:rPr>
              <a:t>脱硫剂易降解、硫磺品质差和副盐产量高等</a:t>
            </a:r>
            <a:r>
              <a:rPr lang="zh-CN" altLang="zh-CN" sz="2000" kern="100" dirty="0">
                <a:solidFill>
                  <a:srgbClr val="FF0000"/>
                </a:solidFill>
                <a:effectLst/>
                <a:latin typeface="Times New Roman" panose="02020603050405020304" pitchFamily="18" charset="0"/>
                <a:ea typeface="宋体" panose="02010600030101010101" pitchFamily="2" charset="-122"/>
              </a:rPr>
              <a:t>二次污染严重的难题。</a:t>
            </a:r>
            <a:r>
              <a:rPr lang="zh-CN" altLang="zh-CN" sz="2000" kern="100" dirty="0">
                <a:solidFill>
                  <a:srgbClr val="7030A0"/>
                </a:solidFill>
                <a:effectLst/>
                <a:latin typeface="Times New Roman" panose="02020603050405020304" pitchFamily="18" charset="0"/>
                <a:ea typeface="宋体" panose="02010600030101010101" pitchFamily="2" charset="-122"/>
              </a:rPr>
              <a:t>将无机铁盐溶于有机溶剂构建的非水相湿法氧化工艺不仅能实现氧化脱硫，而且具有消除</a:t>
            </a:r>
            <a:r>
              <a:rPr lang="en-US" altLang="zh-CN" sz="2000" kern="100" dirty="0">
                <a:solidFill>
                  <a:srgbClr val="7030A0"/>
                </a:solidFill>
                <a:effectLst/>
                <a:latin typeface="Times New Roman" panose="02020603050405020304" pitchFamily="18" charset="0"/>
                <a:ea typeface="宋体" panose="02010600030101010101" pitchFamily="2" charset="-122"/>
              </a:rPr>
              <a:t>CO</a:t>
            </a:r>
            <a:r>
              <a:rPr lang="en-US" altLang="zh-CN" sz="2000" kern="100" baseline="-25000" dirty="0">
                <a:solidFill>
                  <a:srgbClr val="7030A0"/>
                </a:solidFill>
                <a:effectLst/>
                <a:latin typeface="Times New Roman" panose="02020603050405020304" pitchFamily="18" charset="0"/>
                <a:ea typeface="宋体" panose="02010600030101010101" pitchFamily="2" charset="-122"/>
              </a:rPr>
              <a:t>2</a:t>
            </a:r>
            <a:r>
              <a:rPr lang="zh-CN" altLang="zh-CN" sz="2000" kern="100" dirty="0">
                <a:solidFill>
                  <a:srgbClr val="7030A0"/>
                </a:solidFill>
                <a:effectLst/>
                <a:latin typeface="Times New Roman" panose="02020603050405020304" pitchFamily="18" charset="0"/>
                <a:ea typeface="宋体" panose="02010600030101010101" pitchFamily="2" charset="-122"/>
              </a:rPr>
              <a:t>酸性气干扰和避免活性氧过度氧化作用而产生大量副盐的</a:t>
            </a:r>
            <a:r>
              <a:rPr lang="zh-CN" altLang="zh-CN" sz="2000" b="1" kern="100" dirty="0">
                <a:solidFill>
                  <a:srgbClr val="0000FF"/>
                </a:solidFill>
                <a:effectLst/>
                <a:latin typeface="Times New Roman" panose="02020603050405020304" pitchFamily="18" charset="0"/>
                <a:ea typeface="宋体" panose="02010600030101010101" pitchFamily="2" charset="-122"/>
              </a:rPr>
              <a:t>优势</a:t>
            </a:r>
            <a:r>
              <a:rPr lang="zh-CN" altLang="zh-CN" sz="2000" kern="100" dirty="0">
                <a:solidFill>
                  <a:srgbClr val="7030A0"/>
                </a:solidFill>
                <a:effectLst/>
                <a:latin typeface="Times New Roman" panose="02020603050405020304" pitchFamily="18" charset="0"/>
                <a:ea typeface="宋体" panose="02010600030101010101" pitchFamily="2" charset="-122"/>
              </a:rPr>
              <a:t>。</a:t>
            </a:r>
            <a:r>
              <a:rPr lang="zh-CN" altLang="zh-CN" sz="2000" kern="100" dirty="0">
                <a:effectLst/>
                <a:latin typeface="Times New Roman" panose="02020603050405020304" pitchFamily="18" charset="0"/>
                <a:ea typeface="宋体" panose="02010600030101010101" pitchFamily="2" charset="-122"/>
              </a:rPr>
              <a:t>但由于铁盐在有机溶剂中的</a:t>
            </a:r>
            <a:r>
              <a:rPr lang="zh-CN" altLang="zh-CN" sz="2000" b="1" kern="100" dirty="0">
                <a:solidFill>
                  <a:srgbClr val="0000FF"/>
                </a:solidFill>
                <a:effectLst/>
                <a:latin typeface="Times New Roman" panose="02020603050405020304" pitchFamily="18" charset="0"/>
                <a:ea typeface="宋体" panose="02010600030101010101" pitchFamily="2" charset="-122"/>
              </a:rPr>
              <a:t>溶解度小</a:t>
            </a:r>
            <a:r>
              <a:rPr lang="zh-CN" altLang="zh-CN" sz="2000" kern="100" dirty="0">
                <a:effectLst/>
                <a:latin typeface="Times New Roman" panose="02020603050405020304" pitchFamily="18" charset="0"/>
                <a:ea typeface="宋体" panose="02010600030101010101" pitchFamily="2" charset="-122"/>
              </a:rPr>
              <a:t>而制约了铁盐非水相湿法氧化脱硫工艺的发展。</a:t>
            </a:r>
            <a:r>
              <a:rPr lang="zh-CN" altLang="zh-CN" sz="2000" b="1" kern="100" dirty="0">
                <a:solidFill>
                  <a:srgbClr val="0000FF"/>
                </a:solidFill>
                <a:effectLst/>
                <a:latin typeface="Times New Roman" panose="02020603050405020304" pitchFamily="18" charset="0"/>
                <a:ea typeface="宋体" panose="02010600030101010101" pitchFamily="2" charset="-122"/>
              </a:rPr>
              <a:t>近年来，基于金属基离子液体良好的氧化性、氧化还原可逆性和稳定性，及在有机溶剂中的超溶解性而构建的非水相离子液体湿法氧化脱硫工艺 </a:t>
            </a:r>
            <a:r>
              <a:rPr lang="en-US" altLang="zh-CN" sz="2000" b="1" kern="100" dirty="0">
                <a:solidFill>
                  <a:srgbClr val="0000FF"/>
                </a:solidFill>
                <a:effectLst/>
                <a:latin typeface="Times New Roman" panose="02020603050405020304" pitchFamily="18" charset="0"/>
                <a:ea typeface="宋体" panose="02010600030101010101" pitchFamily="2" charset="-122"/>
              </a:rPr>
              <a:t>(</a:t>
            </a:r>
            <a:r>
              <a:rPr lang="en-US" altLang="zh-CN" sz="2000" b="1" kern="100" dirty="0" err="1">
                <a:solidFill>
                  <a:srgbClr val="0000FF"/>
                </a:solidFill>
                <a:effectLst/>
                <a:latin typeface="Times New Roman" panose="02020603050405020304" pitchFamily="18" charset="0"/>
                <a:ea typeface="宋体" panose="02010600030101010101" pitchFamily="2" charset="-122"/>
              </a:rPr>
              <a:t>Nasil</a:t>
            </a:r>
            <a:r>
              <a:rPr lang="en-US" altLang="zh-CN" sz="2000" b="1" kern="100" dirty="0">
                <a:solidFill>
                  <a:srgbClr val="0000FF"/>
                </a:solidFill>
                <a:effectLst/>
                <a:latin typeface="Times New Roman" panose="02020603050405020304" pitchFamily="18" charset="0"/>
                <a:ea typeface="宋体" panose="02010600030101010101" pitchFamily="2" charset="-122"/>
              </a:rPr>
              <a:t>) </a:t>
            </a:r>
            <a:r>
              <a:rPr lang="zh-CN" altLang="zh-CN" sz="2000" b="1" kern="100" dirty="0">
                <a:solidFill>
                  <a:srgbClr val="0000FF"/>
                </a:solidFill>
                <a:effectLst/>
                <a:latin typeface="Times New Roman" panose="02020603050405020304" pitchFamily="18" charset="0"/>
                <a:ea typeface="宋体" panose="02010600030101010101" pitchFamily="2" charset="-122"/>
              </a:rPr>
              <a:t>取得了快速发展。</a:t>
            </a:r>
            <a:r>
              <a:rPr lang="zh-CN" altLang="zh-CN" sz="2000" kern="100" dirty="0">
                <a:effectLst/>
                <a:highlight>
                  <a:srgbClr val="00FF00"/>
                </a:highlight>
                <a:latin typeface="Times New Roman" panose="02020603050405020304" pitchFamily="18" charset="0"/>
                <a:ea typeface="宋体" panose="02010600030101010101" pitchFamily="2" charset="-122"/>
              </a:rPr>
              <a:t>本文通过</a:t>
            </a:r>
            <a:r>
              <a:rPr lang="zh-CN" altLang="zh-CN" sz="2000" b="1" kern="100" dirty="0">
                <a:solidFill>
                  <a:srgbClr val="FF0000"/>
                </a:solidFill>
                <a:effectLst/>
                <a:highlight>
                  <a:srgbClr val="00FF00"/>
                </a:highlight>
                <a:latin typeface="Times New Roman" panose="02020603050405020304" pitchFamily="18" charset="0"/>
                <a:ea typeface="宋体" panose="02010600030101010101" pitchFamily="2" charset="-122"/>
              </a:rPr>
              <a:t>剖析</a:t>
            </a:r>
            <a:r>
              <a:rPr lang="zh-CN" altLang="zh-CN" sz="2000" kern="100" dirty="0">
                <a:effectLst/>
                <a:highlight>
                  <a:srgbClr val="00FF00"/>
                </a:highlight>
                <a:latin typeface="Times New Roman" panose="02020603050405020304" pitchFamily="18" charset="0"/>
                <a:ea typeface="宋体" panose="02010600030101010101" pitchFamily="2" charset="-122"/>
              </a:rPr>
              <a:t>水相湿法氧化脱硫工艺的问题</a:t>
            </a:r>
            <a:r>
              <a:rPr lang="zh-CN" altLang="zh-CN" sz="2000" b="1" kern="100" dirty="0">
                <a:solidFill>
                  <a:srgbClr val="FF0000"/>
                </a:solidFill>
                <a:effectLst/>
                <a:highlight>
                  <a:srgbClr val="00FF00"/>
                </a:highlight>
                <a:latin typeface="Times New Roman" panose="02020603050405020304" pitchFamily="18" charset="0"/>
                <a:ea typeface="宋体" panose="02010600030101010101" pitchFamily="2" charset="-122"/>
              </a:rPr>
              <a:t>成因</a:t>
            </a:r>
            <a:r>
              <a:rPr lang="zh-CN" altLang="zh-CN" sz="2000" kern="100" dirty="0">
                <a:effectLst/>
                <a:highlight>
                  <a:srgbClr val="00FF00"/>
                </a:highlight>
                <a:latin typeface="Times New Roman" panose="02020603050405020304" pitchFamily="18" charset="0"/>
                <a:ea typeface="宋体" panose="02010600030101010101" pitchFamily="2" charset="-122"/>
              </a:rPr>
              <a:t>，</a:t>
            </a:r>
            <a:r>
              <a:rPr lang="zh-CN" altLang="zh-CN" sz="2000" b="1" kern="100" dirty="0">
                <a:solidFill>
                  <a:srgbClr val="FF0000"/>
                </a:solidFill>
                <a:effectLst/>
                <a:highlight>
                  <a:srgbClr val="00FF00"/>
                </a:highlight>
                <a:latin typeface="Times New Roman" panose="02020603050405020304" pitchFamily="18" charset="0"/>
                <a:ea typeface="宋体" panose="02010600030101010101" pitchFamily="2" charset="-122"/>
              </a:rPr>
              <a:t>结合</a:t>
            </a:r>
            <a:r>
              <a:rPr lang="zh-CN" altLang="zh-CN" sz="2000" kern="100" dirty="0">
                <a:effectLst/>
                <a:highlight>
                  <a:srgbClr val="00FF00"/>
                </a:highlight>
                <a:latin typeface="Times New Roman" panose="02020603050405020304" pitchFamily="18" charset="0"/>
                <a:ea typeface="宋体" panose="02010600030101010101" pitchFamily="2" charset="-122"/>
              </a:rPr>
              <a:t>当前能源环境的发展</a:t>
            </a:r>
            <a:r>
              <a:rPr lang="zh-CN" altLang="zh-CN" sz="2000" b="1" kern="100" dirty="0">
                <a:solidFill>
                  <a:srgbClr val="FF0000"/>
                </a:solidFill>
                <a:effectLst/>
                <a:highlight>
                  <a:srgbClr val="00FF00"/>
                </a:highlight>
                <a:latin typeface="Times New Roman" panose="02020603050405020304" pitchFamily="18" charset="0"/>
                <a:ea typeface="宋体" panose="02010600030101010101" pitchFamily="2" charset="-122"/>
              </a:rPr>
              <a:t>趋势</a:t>
            </a:r>
            <a:r>
              <a:rPr lang="zh-CN" altLang="zh-CN" sz="2000" kern="100" dirty="0">
                <a:effectLst/>
                <a:highlight>
                  <a:srgbClr val="00FF00"/>
                </a:highlight>
                <a:latin typeface="Times New Roman" panose="02020603050405020304" pitchFamily="18" charset="0"/>
                <a:ea typeface="宋体" panose="02010600030101010101" pitchFamily="2" charset="-122"/>
              </a:rPr>
              <a:t>，</a:t>
            </a:r>
            <a:r>
              <a:rPr lang="zh-CN" altLang="zh-CN" sz="2000" b="1" kern="100" dirty="0">
                <a:solidFill>
                  <a:srgbClr val="FF0000"/>
                </a:solidFill>
                <a:effectLst/>
                <a:highlight>
                  <a:srgbClr val="00FF00"/>
                </a:highlight>
                <a:latin typeface="Times New Roman" panose="02020603050405020304" pitchFamily="18" charset="0"/>
                <a:ea typeface="宋体" panose="02010600030101010101" pitchFamily="2" charset="-122"/>
              </a:rPr>
              <a:t>阐述</a:t>
            </a:r>
            <a:r>
              <a:rPr lang="zh-CN" altLang="zh-CN" sz="2000" kern="100" dirty="0">
                <a:effectLst/>
                <a:highlight>
                  <a:srgbClr val="00FF00"/>
                </a:highlight>
                <a:latin typeface="Times New Roman" panose="02020603050405020304" pitchFamily="18" charset="0"/>
                <a:ea typeface="宋体" panose="02010600030101010101" pitchFamily="2" charset="-122"/>
              </a:rPr>
              <a:t>湿法氧化脱硫的</a:t>
            </a:r>
            <a:r>
              <a:rPr lang="zh-CN" altLang="zh-CN" sz="2000" b="1" kern="100" dirty="0">
                <a:solidFill>
                  <a:srgbClr val="FF0000"/>
                </a:solidFill>
                <a:effectLst/>
                <a:highlight>
                  <a:srgbClr val="00FF00"/>
                </a:highlight>
                <a:latin typeface="Times New Roman" panose="02020603050405020304" pitchFamily="18" charset="0"/>
                <a:ea typeface="宋体" panose="02010600030101010101" pitchFamily="2" charset="-122"/>
              </a:rPr>
              <a:t>必要性和发展机遇</a:t>
            </a:r>
            <a:r>
              <a:rPr lang="zh-CN" altLang="zh-CN" sz="2000" kern="100" dirty="0">
                <a:effectLst/>
                <a:highlight>
                  <a:srgbClr val="00FF00"/>
                </a:highlight>
                <a:latin typeface="Times New Roman" panose="02020603050405020304" pitchFamily="18" charset="0"/>
                <a:ea typeface="宋体" panose="02010600030101010101" pitchFamily="2" charset="-122"/>
              </a:rPr>
              <a:t>。</a:t>
            </a:r>
            <a:r>
              <a:rPr lang="zh-CN" altLang="zh-CN" sz="2000" kern="100" dirty="0">
                <a:effectLst/>
                <a:latin typeface="Times New Roman" panose="02020603050405020304" pitchFamily="18" charset="0"/>
                <a:ea typeface="宋体" panose="02010600030101010101" pitchFamily="2" charset="-122"/>
              </a:rPr>
              <a:t>从金属基离子液脱硫剂结构设计和组成优化出发，介绍非水相离子液体湿法氧化脱硫反应和</a:t>
            </a:r>
            <a:r>
              <a:rPr lang="zh-CN" altLang="zh-CN" sz="2000" b="1" kern="100" dirty="0">
                <a:solidFill>
                  <a:srgbClr val="FF0000"/>
                </a:solidFill>
                <a:effectLst/>
                <a:latin typeface="Times New Roman" panose="02020603050405020304" pitchFamily="18" charset="0"/>
                <a:ea typeface="宋体" panose="02010600030101010101" pitchFamily="2" charset="-122"/>
              </a:rPr>
              <a:t>过程强化原理</a:t>
            </a:r>
            <a:r>
              <a:rPr lang="zh-CN" altLang="zh-CN" sz="2000" kern="100" dirty="0">
                <a:effectLst/>
                <a:latin typeface="Times New Roman" panose="02020603050405020304" pitchFamily="18" charset="0"/>
                <a:ea typeface="宋体" panose="02010600030101010101" pitchFamily="2" charset="-122"/>
              </a:rPr>
              <a:t>，归纳总结新工艺十多年来的</a:t>
            </a:r>
            <a:r>
              <a:rPr lang="zh-CN" altLang="zh-CN" sz="2000" b="1" kern="100" dirty="0">
                <a:solidFill>
                  <a:srgbClr val="FF0000"/>
                </a:solidFill>
                <a:effectLst/>
                <a:latin typeface="Times New Roman" panose="02020603050405020304" pitchFamily="18" charset="0"/>
                <a:ea typeface="宋体" panose="02010600030101010101" pitchFamily="2" charset="-122"/>
              </a:rPr>
              <a:t>理论发展</a:t>
            </a:r>
            <a:r>
              <a:rPr lang="zh-CN" altLang="zh-CN" sz="2000" kern="100" dirty="0">
                <a:effectLst/>
                <a:latin typeface="Times New Roman" panose="02020603050405020304" pitchFamily="18" charset="0"/>
                <a:ea typeface="宋体" panose="02010600030101010101" pitchFamily="2" charset="-122"/>
              </a:rPr>
              <a:t>和应用</a:t>
            </a:r>
            <a:r>
              <a:rPr lang="zh-CN" altLang="zh-CN" sz="2000" b="1" kern="100" dirty="0">
                <a:solidFill>
                  <a:srgbClr val="FF0000"/>
                </a:solidFill>
                <a:effectLst/>
                <a:latin typeface="Times New Roman" panose="02020603050405020304" pitchFamily="18" charset="0"/>
                <a:ea typeface="宋体" panose="02010600030101010101" pitchFamily="2" charset="-122"/>
              </a:rPr>
              <a:t>探索历程</a:t>
            </a:r>
            <a:r>
              <a:rPr lang="zh-CN" altLang="zh-CN" sz="2000" kern="100" dirty="0">
                <a:effectLst/>
                <a:latin typeface="Times New Roman" panose="02020603050405020304" pitchFamily="18" charset="0"/>
                <a:ea typeface="宋体" panose="02010600030101010101" pitchFamily="2" charset="-122"/>
              </a:rPr>
              <a:t>。最后，针对现阶段湿法氧化脱硫技术所</a:t>
            </a:r>
            <a:r>
              <a:rPr lang="zh-CN" altLang="zh-CN" sz="2000" b="1" kern="100" dirty="0">
                <a:solidFill>
                  <a:srgbClr val="FF0000"/>
                </a:solidFill>
                <a:effectLst/>
                <a:latin typeface="Times New Roman" panose="02020603050405020304" pitchFamily="18" charset="0"/>
                <a:ea typeface="宋体" panose="02010600030101010101" pitchFamily="2" charset="-122"/>
              </a:rPr>
              <a:t>面临的挑战</a:t>
            </a:r>
            <a:r>
              <a:rPr lang="zh-CN" altLang="zh-CN" sz="2000" kern="100" dirty="0">
                <a:effectLst/>
                <a:latin typeface="Times New Roman" panose="02020603050405020304" pitchFamily="18" charset="0"/>
                <a:ea typeface="宋体" panose="02010600030101010101" pitchFamily="2" charset="-122"/>
              </a:rPr>
              <a:t>，强调开拓</a:t>
            </a:r>
            <a:r>
              <a:rPr lang="zh-CN" altLang="zh-CN" sz="2000" b="1" kern="100" dirty="0">
                <a:solidFill>
                  <a:srgbClr val="FF0000"/>
                </a:solidFill>
                <a:effectLst/>
                <a:latin typeface="Times New Roman" panose="02020603050405020304" pitchFamily="18" charset="0"/>
                <a:ea typeface="宋体" panose="02010600030101010101" pitchFamily="2" charset="-122"/>
              </a:rPr>
              <a:t>新型脱硫思路</a:t>
            </a:r>
            <a:r>
              <a:rPr lang="zh-CN" altLang="zh-CN" sz="2000" kern="100" dirty="0">
                <a:effectLst/>
                <a:latin typeface="Times New Roman" panose="02020603050405020304" pitchFamily="18" charset="0"/>
                <a:ea typeface="宋体" panose="02010600030101010101" pitchFamily="2" charset="-122"/>
              </a:rPr>
              <a:t>的重要性，为脱硫净化过程中碳氢资源的整合发展</a:t>
            </a:r>
            <a:r>
              <a:rPr lang="zh-CN" altLang="zh-CN" sz="2000" b="1" kern="100" dirty="0">
                <a:solidFill>
                  <a:srgbClr val="FF0000"/>
                </a:solidFill>
                <a:effectLst/>
                <a:latin typeface="Times New Roman" panose="02020603050405020304" pitchFamily="18" charset="0"/>
                <a:ea typeface="宋体" panose="02010600030101010101" pitchFamily="2" charset="-122"/>
              </a:rPr>
              <a:t>提出展望</a:t>
            </a:r>
            <a:r>
              <a:rPr lang="zh-CN" altLang="zh-CN" sz="2000" kern="100" dirty="0">
                <a:effectLst/>
                <a:latin typeface="Times New Roman" panose="02020603050405020304" pitchFamily="18" charset="0"/>
                <a:ea typeface="宋体" panose="02010600030101010101" pitchFamily="2" charset="-122"/>
              </a:rPr>
              <a:t>。</a:t>
            </a:r>
            <a:endParaRPr lang="zh-CN" altLang="zh-CN" sz="2800" kern="100" dirty="0">
              <a:effectLst/>
              <a:latin typeface="Times New Roman" panose="02020603050405020304" pitchFamily="18" charset="0"/>
              <a:ea typeface="宋体" panose="02010600030101010101" pitchFamily="2" charset="-122"/>
            </a:endParaRPr>
          </a:p>
        </p:txBody>
      </p:sp>
      <p:cxnSp>
        <p:nvCxnSpPr>
          <p:cNvPr id="6" name="直接箭头连接符 5">
            <a:extLst>
              <a:ext uri="{FF2B5EF4-FFF2-40B4-BE49-F238E27FC236}">
                <a16:creationId xmlns:a16="http://schemas.microsoft.com/office/drawing/2014/main" id="{028A51AF-0F54-CB30-499A-EE31586F2658}"/>
              </a:ext>
            </a:extLst>
          </p:cNvPr>
          <p:cNvCxnSpPr>
            <a:cxnSpLocks/>
          </p:cNvCxnSpPr>
          <p:nvPr/>
        </p:nvCxnSpPr>
        <p:spPr>
          <a:xfrm flipH="1">
            <a:off x="8472264" y="1556792"/>
            <a:ext cx="1800200" cy="127349"/>
          </a:xfrm>
          <a:prstGeom prst="straightConnector1">
            <a:avLst/>
          </a:prstGeom>
          <a:ln>
            <a:prstDash val="sysDot"/>
            <a:tailEnd type="triangle"/>
          </a:ln>
        </p:spPr>
        <p:style>
          <a:lnRef idx="3">
            <a:schemeClr val="accent2"/>
          </a:lnRef>
          <a:fillRef idx="0">
            <a:schemeClr val="accent2"/>
          </a:fillRef>
          <a:effectRef idx="2">
            <a:schemeClr val="accent2"/>
          </a:effectRef>
          <a:fontRef idx="minor">
            <a:schemeClr val="tx1"/>
          </a:fontRef>
        </p:style>
      </p:cxnSp>
      <p:sp>
        <p:nvSpPr>
          <p:cNvPr id="8" name="矩形 7">
            <a:extLst>
              <a:ext uri="{FF2B5EF4-FFF2-40B4-BE49-F238E27FC236}">
                <a16:creationId xmlns:a16="http://schemas.microsoft.com/office/drawing/2014/main" id="{821EDBEF-CA53-C0C9-4023-6A90CC46EAFA}"/>
              </a:ext>
            </a:extLst>
          </p:cNvPr>
          <p:cNvSpPr/>
          <p:nvPr/>
        </p:nvSpPr>
        <p:spPr>
          <a:xfrm>
            <a:off x="9956507" y="836712"/>
            <a:ext cx="2044149" cy="2062103"/>
          </a:xfrm>
          <a:prstGeom prst="rect">
            <a:avLst/>
          </a:prstGeom>
          <a:noFill/>
        </p:spPr>
        <p:txBody>
          <a:bodyPr wrap="none" lIns="91440" tIns="45720" rIns="91440" bIns="45720">
            <a:spAutoFit/>
          </a:bodyPr>
          <a:lstStyle/>
          <a:p>
            <a:pPr algn="ctr"/>
            <a:r>
              <a:rPr lang="zh-CN" altLang="en-US" sz="2000" b="1" cap="none" spc="0" dirty="0">
                <a:ln w="0"/>
                <a:solidFill>
                  <a:srgbClr val="0000FF"/>
                </a:solidFill>
              </a:rPr>
              <a:t>交代背景</a:t>
            </a:r>
            <a:endParaRPr lang="en-US" altLang="zh-CN" sz="2000" b="1" cap="none" spc="0" dirty="0">
              <a:ln w="0"/>
              <a:solidFill>
                <a:srgbClr val="0000FF"/>
              </a:solidFill>
            </a:endParaRPr>
          </a:p>
          <a:p>
            <a:pPr algn="ctr"/>
            <a:endParaRPr lang="en-US" altLang="zh-CN" b="1" cap="none" spc="0" dirty="0">
              <a:ln w="0"/>
              <a:solidFill>
                <a:schemeClr val="tx1"/>
              </a:solidFill>
            </a:endParaRPr>
          </a:p>
          <a:p>
            <a:pPr algn="ctr"/>
            <a:r>
              <a:rPr lang="zh-CN" altLang="en-US" b="1" dirty="0">
                <a:ln w="0"/>
              </a:rPr>
              <a:t>水相弊端</a:t>
            </a:r>
            <a:endParaRPr lang="en-US" altLang="zh-CN" b="1" dirty="0">
              <a:ln w="0"/>
            </a:endParaRPr>
          </a:p>
          <a:p>
            <a:pPr algn="ctr"/>
            <a:endParaRPr lang="en-US" altLang="zh-CN" b="1" dirty="0">
              <a:ln w="0"/>
            </a:endParaRPr>
          </a:p>
          <a:p>
            <a:pPr algn="ctr"/>
            <a:r>
              <a:rPr lang="zh-CN" altLang="en-US" b="1" cap="none" spc="0" dirty="0">
                <a:ln w="0"/>
                <a:solidFill>
                  <a:schemeClr val="tx1"/>
                </a:solidFill>
              </a:rPr>
              <a:t>非水相优势与问题</a:t>
            </a:r>
            <a:endParaRPr lang="en-US" altLang="zh-CN" b="1" cap="none" spc="0" dirty="0">
              <a:ln w="0"/>
              <a:solidFill>
                <a:schemeClr val="tx1"/>
              </a:solidFill>
            </a:endParaRPr>
          </a:p>
          <a:p>
            <a:pPr algn="ctr"/>
            <a:endParaRPr lang="en-US" altLang="zh-CN" b="1" cap="none" spc="0" dirty="0">
              <a:ln w="0"/>
              <a:solidFill>
                <a:schemeClr val="tx1"/>
              </a:solidFill>
            </a:endParaRPr>
          </a:p>
          <a:p>
            <a:pPr algn="ctr"/>
            <a:r>
              <a:rPr lang="zh-CN" altLang="en-US" b="1" dirty="0">
                <a:ln w="0"/>
              </a:rPr>
              <a:t>非水相离子液体</a:t>
            </a:r>
            <a:endParaRPr lang="zh-CN" altLang="en-US" b="1" cap="none" spc="0" dirty="0">
              <a:ln w="0"/>
              <a:solidFill>
                <a:schemeClr val="tx1"/>
              </a:solidFill>
            </a:endParaRPr>
          </a:p>
        </p:txBody>
      </p:sp>
      <p:cxnSp>
        <p:nvCxnSpPr>
          <p:cNvPr id="11" name="直接箭头连接符 10">
            <a:extLst>
              <a:ext uri="{FF2B5EF4-FFF2-40B4-BE49-F238E27FC236}">
                <a16:creationId xmlns:a16="http://schemas.microsoft.com/office/drawing/2014/main" id="{0EDA86E1-D285-1795-F4F7-91086D767AFF}"/>
              </a:ext>
            </a:extLst>
          </p:cNvPr>
          <p:cNvCxnSpPr>
            <a:cxnSpLocks/>
          </p:cNvCxnSpPr>
          <p:nvPr/>
        </p:nvCxnSpPr>
        <p:spPr>
          <a:xfrm flipH="1">
            <a:off x="7320136" y="2204864"/>
            <a:ext cx="2779784" cy="432048"/>
          </a:xfrm>
          <a:prstGeom prst="straightConnector1">
            <a:avLst/>
          </a:prstGeom>
          <a:ln>
            <a:prstDash val="sysDot"/>
            <a:tailEnd type="triangle"/>
          </a:ln>
        </p:spPr>
        <p:style>
          <a:lnRef idx="3">
            <a:schemeClr val="accent2"/>
          </a:lnRef>
          <a:fillRef idx="0">
            <a:schemeClr val="accent2"/>
          </a:fillRef>
          <a:effectRef idx="2">
            <a:schemeClr val="accent2"/>
          </a:effectRef>
          <a:fontRef idx="minor">
            <a:schemeClr val="tx1"/>
          </a:fontRef>
        </p:style>
      </p:cxnSp>
      <p:cxnSp>
        <p:nvCxnSpPr>
          <p:cNvPr id="15" name="直接箭头连接符 14">
            <a:extLst>
              <a:ext uri="{FF2B5EF4-FFF2-40B4-BE49-F238E27FC236}">
                <a16:creationId xmlns:a16="http://schemas.microsoft.com/office/drawing/2014/main" id="{7A70DC10-2200-7BAF-178B-7E359EB42718}"/>
              </a:ext>
            </a:extLst>
          </p:cNvPr>
          <p:cNvCxnSpPr>
            <a:cxnSpLocks/>
          </p:cNvCxnSpPr>
          <p:nvPr/>
        </p:nvCxnSpPr>
        <p:spPr>
          <a:xfrm>
            <a:off x="10993635" y="1684141"/>
            <a:ext cx="0" cy="336466"/>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7" name="直接箭头连接符 16">
            <a:extLst>
              <a:ext uri="{FF2B5EF4-FFF2-40B4-BE49-F238E27FC236}">
                <a16:creationId xmlns:a16="http://schemas.microsoft.com/office/drawing/2014/main" id="{124B0DDD-FCCD-D37F-9E5F-5D52AA887226}"/>
              </a:ext>
            </a:extLst>
          </p:cNvPr>
          <p:cNvCxnSpPr>
            <a:cxnSpLocks/>
          </p:cNvCxnSpPr>
          <p:nvPr/>
        </p:nvCxnSpPr>
        <p:spPr>
          <a:xfrm>
            <a:off x="10993635" y="2212414"/>
            <a:ext cx="0" cy="336466"/>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9" name="直接箭头连接符 18">
            <a:extLst>
              <a:ext uri="{FF2B5EF4-FFF2-40B4-BE49-F238E27FC236}">
                <a16:creationId xmlns:a16="http://schemas.microsoft.com/office/drawing/2014/main" id="{E21BF51E-D121-F152-6E40-462ACAAA5F96}"/>
              </a:ext>
            </a:extLst>
          </p:cNvPr>
          <p:cNvCxnSpPr>
            <a:cxnSpLocks/>
          </p:cNvCxnSpPr>
          <p:nvPr/>
        </p:nvCxnSpPr>
        <p:spPr>
          <a:xfrm flipH="1">
            <a:off x="2279576" y="2204864"/>
            <a:ext cx="7899686" cy="693951"/>
          </a:xfrm>
          <a:prstGeom prst="straightConnector1">
            <a:avLst/>
          </a:prstGeom>
          <a:ln>
            <a:prstDash val="sysDot"/>
            <a:tailEnd type="triangle"/>
          </a:ln>
        </p:spPr>
        <p:style>
          <a:lnRef idx="3">
            <a:schemeClr val="accent2"/>
          </a:lnRef>
          <a:fillRef idx="0">
            <a:schemeClr val="accent2"/>
          </a:fillRef>
          <a:effectRef idx="2">
            <a:schemeClr val="accent2"/>
          </a:effectRef>
          <a:fontRef idx="minor">
            <a:schemeClr val="tx1"/>
          </a:fontRef>
        </p:style>
      </p:cxnSp>
      <p:cxnSp>
        <p:nvCxnSpPr>
          <p:cNvPr id="25" name="直接箭头连接符 24">
            <a:extLst>
              <a:ext uri="{FF2B5EF4-FFF2-40B4-BE49-F238E27FC236}">
                <a16:creationId xmlns:a16="http://schemas.microsoft.com/office/drawing/2014/main" id="{671833F4-36D3-CAE9-3018-9ED2A5664767}"/>
              </a:ext>
            </a:extLst>
          </p:cNvPr>
          <p:cNvCxnSpPr>
            <a:cxnSpLocks/>
          </p:cNvCxnSpPr>
          <p:nvPr/>
        </p:nvCxnSpPr>
        <p:spPr>
          <a:xfrm flipH="1">
            <a:off x="9612611" y="2704189"/>
            <a:ext cx="620622" cy="516970"/>
          </a:xfrm>
          <a:prstGeom prst="straightConnector1">
            <a:avLst/>
          </a:prstGeom>
          <a:ln>
            <a:prstDash val="sysDot"/>
            <a:tailEnd type="triangle"/>
          </a:ln>
        </p:spPr>
        <p:style>
          <a:lnRef idx="3">
            <a:schemeClr val="accent2"/>
          </a:lnRef>
          <a:fillRef idx="0">
            <a:schemeClr val="accent2"/>
          </a:fillRef>
          <a:effectRef idx="2">
            <a:schemeClr val="accent2"/>
          </a:effectRef>
          <a:fontRef idx="minor">
            <a:schemeClr val="tx1"/>
          </a:fontRef>
        </p:style>
      </p:cxnSp>
      <p:cxnSp>
        <p:nvCxnSpPr>
          <p:cNvPr id="28" name="直接箭头连接符 27">
            <a:extLst>
              <a:ext uri="{FF2B5EF4-FFF2-40B4-BE49-F238E27FC236}">
                <a16:creationId xmlns:a16="http://schemas.microsoft.com/office/drawing/2014/main" id="{D77DE945-B77D-9026-C9A2-F92EF92C55BF}"/>
              </a:ext>
            </a:extLst>
          </p:cNvPr>
          <p:cNvCxnSpPr>
            <a:cxnSpLocks/>
            <a:stCxn id="30" idx="1"/>
          </p:cNvCxnSpPr>
          <p:nvPr/>
        </p:nvCxnSpPr>
        <p:spPr>
          <a:xfrm flipH="1">
            <a:off x="9530076" y="4139916"/>
            <a:ext cx="1098088" cy="73073"/>
          </a:xfrm>
          <a:prstGeom prst="straightConnector1">
            <a:avLst/>
          </a:prstGeom>
          <a:ln>
            <a:prstDash val="sysDot"/>
            <a:tailEnd type="triangle"/>
          </a:ln>
        </p:spPr>
        <p:style>
          <a:lnRef idx="3">
            <a:schemeClr val="accent2"/>
          </a:lnRef>
          <a:fillRef idx="0">
            <a:schemeClr val="accent2"/>
          </a:fillRef>
          <a:effectRef idx="2">
            <a:schemeClr val="accent2"/>
          </a:effectRef>
          <a:fontRef idx="minor">
            <a:schemeClr val="tx1"/>
          </a:fontRef>
        </p:style>
      </p:cxnSp>
      <p:sp>
        <p:nvSpPr>
          <p:cNvPr id="30" name="矩形 29">
            <a:extLst>
              <a:ext uri="{FF2B5EF4-FFF2-40B4-BE49-F238E27FC236}">
                <a16:creationId xmlns:a16="http://schemas.microsoft.com/office/drawing/2014/main" id="{881EE956-8422-17F7-D4CF-2480A34CAA89}"/>
              </a:ext>
            </a:extLst>
          </p:cNvPr>
          <p:cNvSpPr/>
          <p:nvPr/>
        </p:nvSpPr>
        <p:spPr>
          <a:xfrm>
            <a:off x="10628164" y="3939861"/>
            <a:ext cx="700833" cy="400110"/>
          </a:xfrm>
          <a:prstGeom prst="rect">
            <a:avLst/>
          </a:prstGeom>
          <a:noFill/>
        </p:spPr>
        <p:txBody>
          <a:bodyPr wrap="none" lIns="91440" tIns="45720" rIns="91440" bIns="45720">
            <a:spAutoFit/>
          </a:bodyPr>
          <a:lstStyle/>
          <a:p>
            <a:pPr algn="ctr"/>
            <a:r>
              <a:rPr lang="zh-CN" altLang="en-US" sz="2000" b="1" cap="none" spc="0" dirty="0">
                <a:ln w="0"/>
                <a:solidFill>
                  <a:srgbClr val="0000FF"/>
                </a:solidFill>
              </a:rPr>
              <a:t>总述</a:t>
            </a:r>
            <a:endParaRPr lang="en-US" altLang="zh-CN" sz="2000" b="1" cap="none" spc="0" dirty="0">
              <a:ln w="0"/>
              <a:solidFill>
                <a:srgbClr val="0000FF"/>
              </a:solidFill>
            </a:endParaRPr>
          </a:p>
        </p:txBody>
      </p:sp>
      <p:sp>
        <p:nvSpPr>
          <p:cNvPr id="32" name="矩形 31">
            <a:extLst>
              <a:ext uri="{FF2B5EF4-FFF2-40B4-BE49-F238E27FC236}">
                <a16:creationId xmlns:a16="http://schemas.microsoft.com/office/drawing/2014/main" id="{9AEC579A-7D83-9BAE-8560-FC77C950F2FB}"/>
              </a:ext>
            </a:extLst>
          </p:cNvPr>
          <p:cNvSpPr/>
          <p:nvPr/>
        </p:nvSpPr>
        <p:spPr>
          <a:xfrm>
            <a:off x="10352205" y="5381017"/>
            <a:ext cx="1217000" cy="400110"/>
          </a:xfrm>
          <a:prstGeom prst="rect">
            <a:avLst/>
          </a:prstGeom>
          <a:noFill/>
        </p:spPr>
        <p:txBody>
          <a:bodyPr wrap="none" lIns="91440" tIns="45720" rIns="91440" bIns="45720">
            <a:spAutoFit/>
          </a:bodyPr>
          <a:lstStyle/>
          <a:p>
            <a:pPr algn="ctr"/>
            <a:r>
              <a:rPr lang="zh-CN" altLang="en-US" sz="2000" b="1" dirty="0">
                <a:ln w="0"/>
                <a:solidFill>
                  <a:srgbClr val="0000FF"/>
                </a:solidFill>
              </a:rPr>
              <a:t>细致概括</a:t>
            </a:r>
            <a:endParaRPr lang="en-US" altLang="zh-CN" sz="2000" b="1" cap="none" spc="0" dirty="0">
              <a:ln w="0"/>
              <a:solidFill>
                <a:srgbClr val="0000FF"/>
              </a:solidFill>
            </a:endParaRPr>
          </a:p>
        </p:txBody>
      </p:sp>
    </p:spTree>
    <p:extLst>
      <p:ext uri="{BB962C8B-B14F-4D97-AF65-F5344CB8AC3E}">
        <p14:creationId xmlns:p14="http://schemas.microsoft.com/office/powerpoint/2010/main" val="26456582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矩形: 圆角 28">
            <a:extLst>
              <a:ext uri="{FF2B5EF4-FFF2-40B4-BE49-F238E27FC236}">
                <a16:creationId xmlns:a16="http://schemas.microsoft.com/office/drawing/2014/main" id="{2DB91EB5-39B8-3799-5D96-1F7F480098DB}"/>
              </a:ext>
            </a:extLst>
          </p:cNvPr>
          <p:cNvSpPr/>
          <p:nvPr/>
        </p:nvSpPr>
        <p:spPr>
          <a:xfrm>
            <a:off x="7752184" y="4654426"/>
            <a:ext cx="4316465" cy="2181331"/>
          </a:xfrm>
          <a:prstGeom prst="round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等腰三角形 18">
            <a:extLst>
              <a:ext uri="{FF2B5EF4-FFF2-40B4-BE49-F238E27FC236}">
                <a16:creationId xmlns:a16="http://schemas.microsoft.com/office/drawing/2014/main" id="{4A1BE52E-7892-E497-334F-322600C2F3F1}"/>
              </a:ext>
            </a:extLst>
          </p:cNvPr>
          <p:cNvSpPr/>
          <p:nvPr/>
        </p:nvSpPr>
        <p:spPr>
          <a:xfrm>
            <a:off x="8948763" y="5096074"/>
            <a:ext cx="1908212" cy="1348673"/>
          </a:xfrm>
          <a:prstGeom prst="triangle">
            <a:avLst/>
          </a:prstGeom>
          <a:noFill/>
          <a:ln w="571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Rectangle 3">
            <a:extLst>
              <a:ext uri="{FF2B5EF4-FFF2-40B4-BE49-F238E27FC236}">
                <a16:creationId xmlns:a16="http://schemas.microsoft.com/office/drawing/2014/main" id="{200B9CEA-D2F0-4B0D-ACC3-E8EADDBAA297}"/>
              </a:ext>
            </a:extLst>
          </p:cNvPr>
          <p:cNvSpPr>
            <a:spLocks noChangeArrowheads="1"/>
          </p:cNvSpPr>
          <p:nvPr/>
        </p:nvSpPr>
        <p:spPr bwMode="auto">
          <a:xfrm>
            <a:off x="119609" y="188640"/>
            <a:ext cx="11952781" cy="463846"/>
          </a:xfrm>
          <a:prstGeom prst="rect">
            <a:avLst/>
          </a:prstGeom>
          <a:noFill/>
          <a:ln w="25400" algn="ctr">
            <a:noFill/>
            <a:miter lim="800000"/>
            <a:headEnd/>
            <a:tailEnd/>
          </a:ln>
          <a:effectLst>
            <a:prstShdw prst="shdw11">
              <a:schemeClr val="accent1">
                <a:gamma/>
                <a:shade val="60000"/>
                <a:invGamma/>
                <a:alpha val="50000"/>
              </a:schemeClr>
            </a:prstShdw>
          </a:effectLst>
        </p:spPr>
        <p:txBody>
          <a:bodyPr wrap="square" lIns="90000" tIns="46800" rIns="90000" bIns="46800">
            <a:spAutoFit/>
          </a:bodyPr>
          <a:lstStyle/>
          <a:p>
            <a:r>
              <a:rPr lang="zh-CN" altLang="en-US" sz="2400" b="1" dirty="0">
                <a:solidFill>
                  <a:srgbClr val="C00000"/>
                </a:solidFill>
                <a:latin typeface="微软雅黑" pitchFamily="34" charset="-122"/>
                <a:ea typeface="微软雅黑" pitchFamily="34" charset="-122"/>
              </a:rPr>
              <a:t>写作经验分享：</a:t>
            </a:r>
            <a:r>
              <a:rPr lang="zh-CN" altLang="en-US" sz="2400" b="1" dirty="0">
                <a:solidFill>
                  <a:srgbClr val="0000FF"/>
                </a:solidFill>
                <a:latin typeface="微软雅黑" pitchFamily="34" charset="-122"/>
                <a:ea typeface="微软雅黑" pitchFamily="34" charset="-122"/>
              </a:rPr>
              <a:t>文献综述</a:t>
            </a:r>
          </a:p>
        </p:txBody>
      </p:sp>
      <p:graphicFrame>
        <p:nvGraphicFramePr>
          <p:cNvPr id="6" name="图示 5">
            <a:extLst>
              <a:ext uri="{FF2B5EF4-FFF2-40B4-BE49-F238E27FC236}">
                <a16:creationId xmlns:a16="http://schemas.microsoft.com/office/drawing/2014/main" id="{F38DAEF7-870A-A5B5-CEBD-FAF66FAD754C}"/>
              </a:ext>
            </a:extLst>
          </p:cNvPr>
          <p:cNvGraphicFramePr/>
          <p:nvPr>
            <p:extLst>
              <p:ext uri="{D42A27DB-BD31-4B8C-83A1-F6EECF244321}">
                <p14:modId xmlns:p14="http://schemas.microsoft.com/office/powerpoint/2010/main" val="2787395394"/>
              </p:ext>
            </p:extLst>
          </p:nvPr>
        </p:nvGraphicFramePr>
        <p:xfrm>
          <a:off x="119609" y="675760"/>
          <a:ext cx="5688359" cy="61822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图示 6">
            <a:extLst>
              <a:ext uri="{FF2B5EF4-FFF2-40B4-BE49-F238E27FC236}">
                <a16:creationId xmlns:a16="http://schemas.microsoft.com/office/drawing/2014/main" id="{4E960BBF-4113-70A3-D6C1-7E942DF7041B}"/>
              </a:ext>
            </a:extLst>
          </p:cNvPr>
          <p:cNvGraphicFramePr/>
          <p:nvPr>
            <p:extLst>
              <p:ext uri="{D42A27DB-BD31-4B8C-83A1-F6EECF244321}">
                <p14:modId xmlns:p14="http://schemas.microsoft.com/office/powerpoint/2010/main" val="34088723"/>
              </p:ext>
            </p:extLst>
          </p:nvPr>
        </p:nvGraphicFramePr>
        <p:xfrm>
          <a:off x="6096000" y="836712"/>
          <a:ext cx="5832648" cy="302433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8" name="矩形 7">
            <a:extLst>
              <a:ext uri="{FF2B5EF4-FFF2-40B4-BE49-F238E27FC236}">
                <a16:creationId xmlns:a16="http://schemas.microsoft.com/office/drawing/2014/main" id="{84EF6A55-B142-0543-8845-08E41856321B}"/>
              </a:ext>
            </a:extLst>
          </p:cNvPr>
          <p:cNvSpPr/>
          <p:nvPr/>
        </p:nvSpPr>
        <p:spPr>
          <a:xfrm>
            <a:off x="3503712" y="1412776"/>
            <a:ext cx="2249334" cy="400110"/>
          </a:xfrm>
          <a:prstGeom prst="rect">
            <a:avLst/>
          </a:prstGeom>
          <a:noFill/>
        </p:spPr>
        <p:txBody>
          <a:bodyPr wrap="none" lIns="91440" tIns="45720" rIns="91440" bIns="45720">
            <a:spAutoFit/>
          </a:bodyPr>
          <a:lstStyle/>
          <a:p>
            <a:pPr algn="ctr"/>
            <a:r>
              <a:rPr lang="zh-CN" altLang="en-US" sz="2000" b="1" dirty="0">
                <a:ln w="0"/>
                <a:solidFill>
                  <a:srgbClr val="FF0000"/>
                </a:solidFill>
              </a:rPr>
              <a:t>提出关键科学问题</a:t>
            </a:r>
            <a:endParaRPr lang="en-US" altLang="zh-CN" sz="2000" b="1" cap="none" spc="0" dirty="0">
              <a:ln w="0"/>
              <a:solidFill>
                <a:srgbClr val="FF0000"/>
              </a:solidFill>
            </a:endParaRPr>
          </a:p>
        </p:txBody>
      </p:sp>
      <p:sp>
        <p:nvSpPr>
          <p:cNvPr id="9" name="矩形 8">
            <a:extLst>
              <a:ext uri="{FF2B5EF4-FFF2-40B4-BE49-F238E27FC236}">
                <a16:creationId xmlns:a16="http://schemas.microsoft.com/office/drawing/2014/main" id="{ABC70676-0360-CAB8-85DA-034DA0976D15}"/>
              </a:ext>
            </a:extLst>
          </p:cNvPr>
          <p:cNvSpPr/>
          <p:nvPr/>
        </p:nvSpPr>
        <p:spPr>
          <a:xfrm>
            <a:off x="6041781" y="5108766"/>
            <a:ext cx="1724942" cy="707886"/>
          </a:xfrm>
          <a:prstGeom prst="rect">
            <a:avLst/>
          </a:prstGeom>
          <a:noFill/>
        </p:spPr>
        <p:txBody>
          <a:bodyPr wrap="square" lIns="91440" tIns="45720" rIns="91440" bIns="45720">
            <a:spAutoFit/>
          </a:bodyPr>
          <a:lstStyle/>
          <a:p>
            <a:pPr algn="ctr"/>
            <a:r>
              <a:rPr lang="zh-CN" altLang="en-US" sz="2000" b="1" dirty="0">
                <a:ln w="0"/>
                <a:solidFill>
                  <a:srgbClr val="FF0000"/>
                </a:solidFill>
              </a:rPr>
              <a:t>回顾解决策略</a:t>
            </a:r>
            <a:endParaRPr lang="en-US" altLang="zh-CN" sz="2000" b="1" dirty="0">
              <a:ln w="0"/>
              <a:solidFill>
                <a:srgbClr val="FF0000"/>
              </a:solidFill>
            </a:endParaRPr>
          </a:p>
          <a:p>
            <a:pPr algn="ctr"/>
            <a:r>
              <a:rPr lang="zh-CN" altLang="en-US" sz="2000" b="1" dirty="0">
                <a:ln w="0"/>
                <a:solidFill>
                  <a:srgbClr val="FF0000"/>
                </a:solidFill>
              </a:rPr>
              <a:t>与强化机制</a:t>
            </a:r>
            <a:endParaRPr lang="en-US" altLang="zh-CN" sz="2000" b="1" cap="none" spc="0" dirty="0">
              <a:ln w="0"/>
              <a:solidFill>
                <a:srgbClr val="FF0000"/>
              </a:solidFill>
            </a:endParaRPr>
          </a:p>
        </p:txBody>
      </p:sp>
      <p:sp>
        <p:nvSpPr>
          <p:cNvPr id="10" name="箭头: 左 9">
            <a:extLst>
              <a:ext uri="{FF2B5EF4-FFF2-40B4-BE49-F238E27FC236}">
                <a16:creationId xmlns:a16="http://schemas.microsoft.com/office/drawing/2014/main" id="{1C57AB34-F588-F731-71C4-AEB39F9D5018}"/>
              </a:ext>
            </a:extLst>
          </p:cNvPr>
          <p:cNvSpPr/>
          <p:nvPr/>
        </p:nvSpPr>
        <p:spPr>
          <a:xfrm>
            <a:off x="5401960" y="5301208"/>
            <a:ext cx="720079" cy="400110"/>
          </a:xfrm>
          <a:prstGeom prst="left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zh-CN" altLang="en-US"/>
          </a:p>
        </p:txBody>
      </p:sp>
      <p:sp>
        <p:nvSpPr>
          <p:cNvPr id="11" name="箭头: 左 10">
            <a:extLst>
              <a:ext uri="{FF2B5EF4-FFF2-40B4-BE49-F238E27FC236}">
                <a16:creationId xmlns:a16="http://schemas.microsoft.com/office/drawing/2014/main" id="{CCCD6996-D350-58F4-EB98-E2699EFF82D5}"/>
              </a:ext>
            </a:extLst>
          </p:cNvPr>
          <p:cNvSpPr/>
          <p:nvPr/>
        </p:nvSpPr>
        <p:spPr>
          <a:xfrm>
            <a:off x="9012324" y="1565439"/>
            <a:ext cx="720079" cy="400110"/>
          </a:xfrm>
          <a:prstGeom prst="left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id="{A7FF6F7B-04E5-C981-A4A7-7B4A081348E7}"/>
              </a:ext>
            </a:extLst>
          </p:cNvPr>
          <p:cNvSpPr/>
          <p:nvPr/>
        </p:nvSpPr>
        <p:spPr>
          <a:xfrm>
            <a:off x="9963946" y="1540823"/>
            <a:ext cx="1733167" cy="400110"/>
          </a:xfrm>
          <a:prstGeom prst="rect">
            <a:avLst/>
          </a:prstGeom>
          <a:noFill/>
        </p:spPr>
        <p:txBody>
          <a:bodyPr wrap="none" lIns="91440" tIns="45720" rIns="91440" bIns="45720">
            <a:spAutoFit/>
          </a:bodyPr>
          <a:lstStyle/>
          <a:p>
            <a:pPr algn="ctr"/>
            <a:r>
              <a:rPr lang="zh-CN" altLang="en-US" sz="2000" b="1" dirty="0">
                <a:ln w="0"/>
                <a:solidFill>
                  <a:srgbClr val="FF0000"/>
                </a:solidFill>
              </a:rPr>
              <a:t>仍存在的问题</a:t>
            </a:r>
            <a:endParaRPr lang="en-US" altLang="zh-CN" sz="2000" b="1" cap="none" spc="0" dirty="0">
              <a:ln w="0"/>
              <a:solidFill>
                <a:srgbClr val="FF0000"/>
              </a:solidFill>
            </a:endParaRPr>
          </a:p>
        </p:txBody>
      </p:sp>
      <p:sp>
        <p:nvSpPr>
          <p:cNvPr id="13" name="箭头: 左 12">
            <a:extLst>
              <a:ext uri="{FF2B5EF4-FFF2-40B4-BE49-F238E27FC236}">
                <a16:creationId xmlns:a16="http://schemas.microsoft.com/office/drawing/2014/main" id="{257F88B6-0BE5-4E3E-B46F-32A1CD9D6994}"/>
              </a:ext>
            </a:extLst>
          </p:cNvPr>
          <p:cNvSpPr/>
          <p:nvPr/>
        </p:nvSpPr>
        <p:spPr>
          <a:xfrm rot="16200000">
            <a:off x="8972253" y="3861048"/>
            <a:ext cx="400111" cy="400110"/>
          </a:xfrm>
          <a:prstGeom prst="left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zh-CN" altLang="en-US"/>
          </a:p>
        </p:txBody>
      </p:sp>
      <p:sp>
        <p:nvSpPr>
          <p:cNvPr id="15" name="矩形 14">
            <a:extLst>
              <a:ext uri="{FF2B5EF4-FFF2-40B4-BE49-F238E27FC236}">
                <a16:creationId xmlns:a16="http://schemas.microsoft.com/office/drawing/2014/main" id="{A1E0F3D9-CAF2-A3F5-683A-6CF2DC98EAC2}"/>
              </a:ext>
            </a:extLst>
          </p:cNvPr>
          <p:cNvSpPr/>
          <p:nvPr/>
        </p:nvSpPr>
        <p:spPr>
          <a:xfrm>
            <a:off x="7608168" y="4254316"/>
            <a:ext cx="3023584" cy="400110"/>
          </a:xfrm>
          <a:prstGeom prst="rect">
            <a:avLst/>
          </a:prstGeom>
          <a:noFill/>
        </p:spPr>
        <p:txBody>
          <a:bodyPr wrap="none" lIns="91440" tIns="45720" rIns="91440" bIns="45720">
            <a:spAutoFit/>
          </a:bodyPr>
          <a:lstStyle/>
          <a:p>
            <a:pPr algn="ctr"/>
            <a:r>
              <a:rPr lang="zh-CN" altLang="en-US" sz="2000" b="1" cap="none" spc="0" dirty="0">
                <a:ln w="0"/>
                <a:solidFill>
                  <a:srgbClr val="FF0000"/>
                </a:solidFill>
              </a:rPr>
              <a:t>结合当前环境的发展趋势</a:t>
            </a:r>
            <a:endParaRPr lang="en-US" altLang="zh-CN" sz="2000" b="1" cap="none" spc="0" dirty="0">
              <a:ln w="0"/>
              <a:solidFill>
                <a:srgbClr val="FF0000"/>
              </a:solidFill>
            </a:endParaRPr>
          </a:p>
        </p:txBody>
      </p:sp>
      <p:sp>
        <p:nvSpPr>
          <p:cNvPr id="16" name="椭圆 15">
            <a:extLst>
              <a:ext uri="{FF2B5EF4-FFF2-40B4-BE49-F238E27FC236}">
                <a16:creationId xmlns:a16="http://schemas.microsoft.com/office/drawing/2014/main" id="{2FAA8B29-3C67-D3B5-A55F-09D66DD59ED5}"/>
              </a:ext>
            </a:extLst>
          </p:cNvPr>
          <p:cNvSpPr/>
          <p:nvPr/>
        </p:nvSpPr>
        <p:spPr>
          <a:xfrm>
            <a:off x="9587901" y="4789853"/>
            <a:ext cx="612443" cy="612443"/>
          </a:xfrm>
          <a:prstGeom prst="ellipse">
            <a:avLst/>
          </a:prstGeom>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zh-CN" altLang="en-US" dirty="0"/>
          </a:p>
        </p:txBody>
      </p:sp>
      <p:sp>
        <p:nvSpPr>
          <p:cNvPr id="17" name="椭圆 16">
            <a:extLst>
              <a:ext uri="{FF2B5EF4-FFF2-40B4-BE49-F238E27FC236}">
                <a16:creationId xmlns:a16="http://schemas.microsoft.com/office/drawing/2014/main" id="{57C6959C-4AEA-F34F-4F44-ABFF0864FEA6}"/>
              </a:ext>
            </a:extLst>
          </p:cNvPr>
          <p:cNvSpPr/>
          <p:nvPr/>
        </p:nvSpPr>
        <p:spPr>
          <a:xfrm>
            <a:off x="8704347" y="6112483"/>
            <a:ext cx="612443" cy="612443"/>
          </a:xfrm>
          <a:prstGeom prst="ellipse">
            <a:avLst/>
          </a:prstGeom>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zh-CN" altLang="en-US"/>
          </a:p>
        </p:txBody>
      </p:sp>
      <p:sp>
        <p:nvSpPr>
          <p:cNvPr id="18" name="椭圆 17">
            <a:extLst>
              <a:ext uri="{FF2B5EF4-FFF2-40B4-BE49-F238E27FC236}">
                <a16:creationId xmlns:a16="http://schemas.microsoft.com/office/drawing/2014/main" id="{2DBDD0C2-51E8-4783-0BEF-7397EEDA31EF}"/>
              </a:ext>
            </a:extLst>
          </p:cNvPr>
          <p:cNvSpPr/>
          <p:nvPr/>
        </p:nvSpPr>
        <p:spPr>
          <a:xfrm>
            <a:off x="10460746" y="6112482"/>
            <a:ext cx="612443" cy="612443"/>
          </a:xfrm>
          <a:prstGeom prst="ellipse">
            <a:avLst/>
          </a:prstGeom>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zh-CN" altLang="en-US"/>
          </a:p>
        </p:txBody>
      </p:sp>
      <p:sp>
        <p:nvSpPr>
          <p:cNvPr id="20" name="矩形 19">
            <a:extLst>
              <a:ext uri="{FF2B5EF4-FFF2-40B4-BE49-F238E27FC236}">
                <a16:creationId xmlns:a16="http://schemas.microsoft.com/office/drawing/2014/main" id="{B10E9F3D-76B2-6E01-72CB-D40AB54589F2}"/>
              </a:ext>
            </a:extLst>
          </p:cNvPr>
          <p:cNvSpPr/>
          <p:nvPr/>
        </p:nvSpPr>
        <p:spPr>
          <a:xfrm>
            <a:off x="9661159" y="4819936"/>
            <a:ext cx="431528" cy="523220"/>
          </a:xfrm>
          <a:prstGeom prst="rect">
            <a:avLst/>
          </a:prstGeom>
          <a:noFill/>
        </p:spPr>
        <p:txBody>
          <a:bodyPr wrap="none" lIns="91440" tIns="45720" rIns="91440" bIns="45720">
            <a:spAutoFit/>
          </a:bodyPr>
          <a:lstStyle/>
          <a:p>
            <a:pPr algn="ctr"/>
            <a:r>
              <a:rPr lang="en-US" altLang="zh-CN" sz="2800" b="1" dirty="0">
                <a:ln w="0"/>
              </a:rPr>
              <a:t>Q</a:t>
            </a:r>
            <a:endParaRPr lang="en-US" altLang="zh-CN" sz="2800" b="1" cap="none" spc="0" dirty="0">
              <a:ln w="0"/>
            </a:endParaRPr>
          </a:p>
        </p:txBody>
      </p:sp>
      <p:sp>
        <p:nvSpPr>
          <p:cNvPr id="21" name="矩形 20">
            <a:extLst>
              <a:ext uri="{FF2B5EF4-FFF2-40B4-BE49-F238E27FC236}">
                <a16:creationId xmlns:a16="http://schemas.microsoft.com/office/drawing/2014/main" id="{A6B76CD7-9BFF-DD34-EFF9-FA5DAA555673}"/>
              </a:ext>
            </a:extLst>
          </p:cNvPr>
          <p:cNvSpPr/>
          <p:nvPr/>
        </p:nvSpPr>
        <p:spPr>
          <a:xfrm>
            <a:off x="8805845" y="6112482"/>
            <a:ext cx="386644" cy="523220"/>
          </a:xfrm>
          <a:prstGeom prst="rect">
            <a:avLst/>
          </a:prstGeom>
          <a:noFill/>
        </p:spPr>
        <p:txBody>
          <a:bodyPr wrap="none" lIns="91440" tIns="45720" rIns="91440" bIns="45720">
            <a:spAutoFit/>
          </a:bodyPr>
          <a:lstStyle/>
          <a:p>
            <a:pPr algn="ctr"/>
            <a:r>
              <a:rPr lang="en-US" altLang="zh-CN" sz="2800" b="1" dirty="0">
                <a:ln w="0"/>
              </a:rPr>
              <a:t>R</a:t>
            </a:r>
            <a:endParaRPr lang="en-US" altLang="zh-CN" sz="2800" b="1" cap="none" spc="0" dirty="0">
              <a:ln w="0"/>
            </a:endParaRPr>
          </a:p>
        </p:txBody>
      </p:sp>
      <p:sp>
        <p:nvSpPr>
          <p:cNvPr id="22" name="矩形 21">
            <a:extLst>
              <a:ext uri="{FF2B5EF4-FFF2-40B4-BE49-F238E27FC236}">
                <a16:creationId xmlns:a16="http://schemas.microsoft.com/office/drawing/2014/main" id="{D25585E7-8874-262C-2FA2-6C9BFC1A9CDB}"/>
              </a:ext>
            </a:extLst>
          </p:cNvPr>
          <p:cNvSpPr/>
          <p:nvPr/>
        </p:nvSpPr>
        <p:spPr>
          <a:xfrm>
            <a:off x="10572291" y="6112482"/>
            <a:ext cx="386644" cy="523220"/>
          </a:xfrm>
          <a:prstGeom prst="rect">
            <a:avLst/>
          </a:prstGeom>
          <a:noFill/>
        </p:spPr>
        <p:txBody>
          <a:bodyPr wrap="none" lIns="91440" tIns="45720" rIns="91440" bIns="45720">
            <a:spAutoFit/>
          </a:bodyPr>
          <a:lstStyle/>
          <a:p>
            <a:pPr algn="ctr"/>
            <a:r>
              <a:rPr lang="en-US" altLang="zh-CN" sz="2800" b="1" dirty="0">
                <a:ln w="0"/>
              </a:rPr>
              <a:t>P</a:t>
            </a:r>
            <a:endParaRPr lang="en-US" altLang="zh-CN" sz="2800" b="1" cap="none" spc="0" dirty="0">
              <a:ln w="0"/>
            </a:endParaRPr>
          </a:p>
        </p:txBody>
      </p:sp>
      <p:sp>
        <p:nvSpPr>
          <p:cNvPr id="23" name="矩形 22">
            <a:extLst>
              <a:ext uri="{FF2B5EF4-FFF2-40B4-BE49-F238E27FC236}">
                <a16:creationId xmlns:a16="http://schemas.microsoft.com/office/drawing/2014/main" id="{6FFF56FA-D7F2-8444-F0DE-76F240E2B79C}"/>
              </a:ext>
            </a:extLst>
          </p:cNvPr>
          <p:cNvSpPr/>
          <p:nvPr/>
        </p:nvSpPr>
        <p:spPr>
          <a:xfrm>
            <a:off x="10200069" y="4847639"/>
            <a:ext cx="1415773" cy="400110"/>
          </a:xfrm>
          <a:prstGeom prst="rect">
            <a:avLst/>
          </a:prstGeom>
          <a:noFill/>
        </p:spPr>
        <p:txBody>
          <a:bodyPr wrap="none" lIns="91440" tIns="45720" rIns="91440" bIns="45720">
            <a:spAutoFit/>
          </a:bodyPr>
          <a:lstStyle/>
          <a:p>
            <a:pPr algn="ctr"/>
            <a:r>
              <a:rPr lang="en-US" altLang="zh-CN" sz="2000" b="1" cap="none" spc="0" dirty="0">
                <a:ln w="0"/>
              </a:rPr>
              <a:t>1.</a:t>
            </a:r>
            <a:r>
              <a:rPr lang="zh-CN" altLang="en-US" sz="2000" b="1" cap="none" spc="0" dirty="0">
                <a:ln w="0"/>
              </a:rPr>
              <a:t>提出问题</a:t>
            </a:r>
            <a:endParaRPr lang="en-US" altLang="zh-CN" sz="2000" b="1" cap="none" spc="0" dirty="0">
              <a:ln w="0"/>
            </a:endParaRPr>
          </a:p>
        </p:txBody>
      </p:sp>
      <p:sp>
        <p:nvSpPr>
          <p:cNvPr id="24" name="矩形 23">
            <a:extLst>
              <a:ext uri="{FF2B5EF4-FFF2-40B4-BE49-F238E27FC236}">
                <a16:creationId xmlns:a16="http://schemas.microsoft.com/office/drawing/2014/main" id="{BC26BD1F-1481-73F0-8CB8-21B3D81F6725}"/>
              </a:ext>
            </a:extLst>
          </p:cNvPr>
          <p:cNvSpPr/>
          <p:nvPr/>
        </p:nvSpPr>
        <p:spPr>
          <a:xfrm>
            <a:off x="7824192" y="6244692"/>
            <a:ext cx="899605" cy="400110"/>
          </a:xfrm>
          <a:prstGeom prst="rect">
            <a:avLst/>
          </a:prstGeom>
          <a:noFill/>
        </p:spPr>
        <p:txBody>
          <a:bodyPr wrap="none" lIns="91440" tIns="45720" rIns="91440" bIns="45720">
            <a:spAutoFit/>
          </a:bodyPr>
          <a:lstStyle/>
          <a:p>
            <a:pPr algn="ctr"/>
            <a:r>
              <a:rPr lang="en-US" altLang="zh-CN" sz="2000" b="1" cap="none" spc="0" dirty="0">
                <a:ln w="0"/>
              </a:rPr>
              <a:t>2.</a:t>
            </a:r>
            <a:r>
              <a:rPr lang="zh-CN" altLang="en-US" sz="2000" b="1" cap="none" spc="0" dirty="0">
                <a:ln w="0"/>
              </a:rPr>
              <a:t>回顾</a:t>
            </a:r>
            <a:endParaRPr lang="en-US" altLang="zh-CN" sz="2000" b="1" cap="none" spc="0" dirty="0">
              <a:ln w="0"/>
            </a:endParaRPr>
          </a:p>
        </p:txBody>
      </p:sp>
      <p:sp>
        <p:nvSpPr>
          <p:cNvPr id="25" name="矩形 24">
            <a:extLst>
              <a:ext uri="{FF2B5EF4-FFF2-40B4-BE49-F238E27FC236}">
                <a16:creationId xmlns:a16="http://schemas.microsoft.com/office/drawing/2014/main" id="{B5C29651-9B85-9C46-6CC1-A6DDA753A23C}"/>
              </a:ext>
            </a:extLst>
          </p:cNvPr>
          <p:cNvSpPr/>
          <p:nvPr/>
        </p:nvSpPr>
        <p:spPr>
          <a:xfrm>
            <a:off x="11169044" y="6174037"/>
            <a:ext cx="899605" cy="400110"/>
          </a:xfrm>
          <a:prstGeom prst="rect">
            <a:avLst/>
          </a:prstGeom>
          <a:noFill/>
        </p:spPr>
        <p:txBody>
          <a:bodyPr wrap="none" lIns="91440" tIns="45720" rIns="91440" bIns="45720">
            <a:spAutoFit/>
          </a:bodyPr>
          <a:lstStyle/>
          <a:p>
            <a:pPr algn="ctr"/>
            <a:r>
              <a:rPr lang="en-US" altLang="zh-CN" sz="2000" b="1" cap="none" spc="0" dirty="0">
                <a:ln w="0"/>
              </a:rPr>
              <a:t>3.</a:t>
            </a:r>
            <a:r>
              <a:rPr lang="zh-CN" altLang="en-US" sz="2000" b="1" cap="none" spc="0" dirty="0">
                <a:ln w="0"/>
              </a:rPr>
              <a:t>展望</a:t>
            </a:r>
            <a:endParaRPr lang="en-US" altLang="zh-CN" sz="2000" b="1" cap="none" spc="0" dirty="0">
              <a:ln w="0"/>
            </a:endParaRPr>
          </a:p>
        </p:txBody>
      </p:sp>
      <p:sp>
        <p:nvSpPr>
          <p:cNvPr id="26" name="矩形 25">
            <a:extLst>
              <a:ext uri="{FF2B5EF4-FFF2-40B4-BE49-F238E27FC236}">
                <a16:creationId xmlns:a16="http://schemas.microsoft.com/office/drawing/2014/main" id="{B99F1C1E-7964-FEF8-545C-B9429927CA45}"/>
              </a:ext>
            </a:extLst>
          </p:cNvPr>
          <p:cNvSpPr/>
          <p:nvPr/>
        </p:nvSpPr>
        <p:spPr>
          <a:xfrm>
            <a:off x="9580625" y="6435647"/>
            <a:ext cx="700833" cy="400110"/>
          </a:xfrm>
          <a:prstGeom prst="rect">
            <a:avLst/>
          </a:prstGeom>
          <a:noFill/>
        </p:spPr>
        <p:txBody>
          <a:bodyPr wrap="none" lIns="91440" tIns="45720" rIns="91440" bIns="45720">
            <a:spAutoFit/>
          </a:bodyPr>
          <a:lstStyle/>
          <a:p>
            <a:pPr algn="ctr"/>
            <a:r>
              <a:rPr lang="zh-CN" altLang="en-US" sz="2000" b="1" cap="none" spc="0" dirty="0">
                <a:ln w="0"/>
                <a:solidFill>
                  <a:srgbClr val="FF0000"/>
                </a:solidFill>
              </a:rPr>
              <a:t>分析</a:t>
            </a:r>
            <a:endParaRPr lang="en-US" altLang="zh-CN" sz="2000" b="1" cap="none" spc="0" dirty="0">
              <a:ln w="0"/>
              <a:solidFill>
                <a:srgbClr val="FF0000"/>
              </a:solidFill>
            </a:endParaRPr>
          </a:p>
        </p:txBody>
      </p:sp>
      <p:sp>
        <p:nvSpPr>
          <p:cNvPr id="27" name="矩形 26">
            <a:extLst>
              <a:ext uri="{FF2B5EF4-FFF2-40B4-BE49-F238E27FC236}">
                <a16:creationId xmlns:a16="http://schemas.microsoft.com/office/drawing/2014/main" id="{4A2D256B-E187-5F3C-3EDA-5BF892CDE5C0}"/>
              </a:ext>
            </a:extLst>
          </p:cNvPr>
          <p:cNvSpPr/>
          <p:nvPr/>
        </p:nvSpPr>
        <p:spPr>
          <a:xfrm rot="18365284">
            <a:off x="8887069" y="5429846"/>
            <a:ext cx="700833" cy="400110"/>
          </a:xfrm>
          <a:prstGeom prst="rect">
            <a:avLst/>
          </a:prstGeom>
          <a:noFill/>
        </p:spPr>
        <p:txBody>
          <a:bodyPr wrap="none" lIns="91440" tIns="45720" rIns="91440" bIns="45720">
            <a:spAutoFit/>
          </a:bodyPr>
          <a:lstStyle/>
          <a:p>
            <a:pPr algn="ctr"/>
            <a:r>
              <a:rPr lang="zh-CN" altLang="en-US" sz="2000" b="1" cap="none" spc="0" dirty="0">
                <a:ln w="0"/>
                <a:solidFill>
                  <a:srgbClr val="FF0000"/>
                </a:solidFill>
              </a:rPr>
              <a:t>策略</a:t>
            </a:r>
            <a:endParaRPr lang="en-US" altLang="zh-CN" sz="2000" b="1" cap="none" spc="0" dirty="0">
              <a:ln w="0"/>
              <a:solidFill>
                <a:srgbClr val="FF0000"/>
              </a:solidFill>
            </a:endParaRPr>
          </a:p>
        </p:txBody>
      </p:sp>
      <p:sp>
        <p:nvSpPr>
          <p:cNvPr id="28" name="矩形 27">
            <a:extLst>
              <a:ext uri="{FF2B5EF4-FFF2-40B4-BE49-F238E27FC236}">
                <a16:creationId xmlns:a16="http://schemas.microsoft.com/office/drawing/2014/main" id="{1EFAF297-C9A3-53BC-2256-25739A35C524}"/>
              </a:ext>
            </a:extLst>
          </p:cNvPr>
          <p:cNvSpPr/>
          <p:nvPr/>
        </p:nvSpPr>
        <p:spPr>
          <a:xfrm rot="3251670">
            <a:off x="10152033" y="5418857"/>
            <a:ext cx="700833" cy="400110"/>
          </a:xfrm>
          <a:prstGeom prst="rect">
            <a:avLst/>
          </a:prstGeom>
          <a:noFill/>
        </p:spPr>
        <p:txBody>
          <a:bodyPr wrap="none" lIns="91440" tIns="45720" rIns="91440" bIns="45720">
            <a:spAutoFit/>
          </a:bodyPr>
          <a:lstStyle/>
          <a:p>
            <a:pPr algn="ctr"/>
            <a:r>
              <a:rPr lang="zh-CN" altLang="en-US" sz="2000" b="1" cap="none" spc="0" dirty="0">
                <a:ln w="0"/>
                <a:solidFill>
                  <a:srgbClr val="FF0000"/>
                </a:solidFill>
              </a:rPr>
              <a:t>未来</a:t>
            </a:r>
            <a:endParaRPr lang="en-US" altLang="zh-CN" sz="2000" b="1" cap="none" spc="0" dirty="0">
              <a:ln w="0"/>
              <a:solidFill>
                <a:srgbClr val="FF0000"/>
              </a:solidFill>
            </a:endParaRPr>
          </a:p>
        </p:txBody>
      </p:sp>
    </p:spTree>
    <p:extLst>
      <p:ext uri="{BB962C8B-B14F-4D97-AF65-F5344CB8AC3E}">
        <p14:creationId xmlns:p14="http://schemas.microsoft.com/office/powerpoint/2010/main" val="30673307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3">
            <a:extLst>
              <a:ext uri="{FF2B5EF4-FFF2-40B4-BE49-F238E27FC236}">
                <a16:creationId xmlns:a16="http://schemas.microsoft.com/office/drawing/2014/main" id="{200B9CEA-D2F0-4B0D-ACC3-E8EADDBAA297}"/>
              </a:ext>
            </a:extLst>
          </p:cNvPr>
          <p:cNvSpPr>
            <a:spLocks noChangeArrowheads="1"/>
          </p:cNvSpPr>
          <p:nvPr/>
        </p:nvSpPr>
        <p:spPr bwMode="auto">
          <a:xfrm>
            <a:off x="119609" y="188640"/>
            <a:ext cx="11952781" cy="463846"/>
          </a:xfrm>
          <a:prstGeom prst="rect">
            <a:avLst/>
          </a:prstGeom>
          <a:noFill/>
          <a:ln w="25400" algn="ctr">
            <a:noFill/>
            <a:miter lim="800000"/>
            <a:headEnd/>
            <a:tailEnd/>
          </a:ln>
          <a:effectLst>
            <a:prstShdw prst="shdw11">
              <a:schemeClr val="accent1">
                <a:gamma/>
                <a:shade val="60000"/>
                <a:invGamma/>
                <a:alpha val="50000"/>
              </a:schemeClr>
            </a:prstShdw>
          </a:effectLst>
        </p:spPr>
        <p:txBody>
          <a:bodyPr wrap="square" lIns="90000" tIns="46800" rIns="90000" bIns="46800">
            <a:spAutoFit/>
          </a:bodyPr>
          <a:lstStyle/>
          <a:p>
            <a:r>
              <a:rPr lang="zh-CN" altLang="en-US" sz="2400" b="1" dirty="0">
                <a:solidFill>
                  <a:srgbClr val="C00000"/>
                </a:solidFill>
                <a:latin typeface="微软雅黑" pitchFamily="34" charset="-122"/>
                <a:ea typeface="微软雅黑" pitchFamily="34" charset="-122"/>
              </a:rPr>
              <a:t>写作经验分享：</a:t>
            </a:r>
            <a:r>
              <a:rPr lang="zh-CN" altLang="en-US" sz="2400" b="1" dirty="0">
                <a:solidFill>
                  <a:srgbClr val="0000FF"/>
                </a:solidFill>
                <a:latin typeface="微软雅黑" pitchFamily="34" charset="-122"/>
                <a:ea typeface="微软雅黑" pitchFamily="34" charset="-122"/>
              </a:rPr>
              <a:t>文献综述</a:t>
            </a:r>
          </a:p>
        </p:txBody>
      </p:sp>
      <p:graphicFrame>
        <p:nvGraphicFramePr>
          <p:cNvPr id="3" name="表格 2">
            <a:extLst>
              <a:ext uri="{FF2B5EF4-FFF2-40B4-BE49-F238E27FC236}">
                <a16:creationId xmlns:a16="http://schemas.microsoft.com/office/drawing/2014/main" id="{0A5BA184-DB66-4FB2-095B-C96C230BCED6}"/>
              </a:ext>
            </a:extLst>
          </p:cNvPr>
          <p:cNvGraphicFramePr>
            <a:graphicFrameLocks noGrp="1"/>
          </p:cNvGraphicFramePr>
          <p:nvPr>
            <p:extLst>
              <p:ext uri="{D42A27DB-BD31-4B8C-83A1-F6EECF244321}">
                <p14:modId xmlns:p14="http://schemas.microsoft.com/office/powerpoint/2010/main" val="1810394393"/>
              </p:ext>
            </p:extLst>
          </p:nvPr>
        </p:nvGraphicFramePr>
        <p:xfrm>
          <a:off x="191343" y="1700810"/>
          <a:ext cx="11881047" cy="4752526"/>
        </p:xfrm>
        <a:graphic>
          <a:graphicData uri="http://schemas.openxmlformats.org/drawingml/2006/table">
            <a:tbl>
              <a:tblPr firstRow="1" firstCol="1" bandRow="1"/>
              <a:tblGrid>
                <a:gridCol w="1278400">
                  <a:extLst>
                    <a:ext uri="{9D8B030D-6E8A-4147-A177-3AD203B41FA5}">
                      <a16:colId xmlns:a16="http://schemas.microsoft.com/office/drawing/2014/main" val="2801999488"/>
                    </a:ext>
                  </a:extLst>
                </a:gridCol>
                <a:gridCol w="2970262">
                  <a:extLst>
                    <a:ext uri="{9D8B030D-6E8A-4147-A177-3AD203B41FA5}">
                      <a16:colId xmlns:a16="http://schemas.microsoft.com/office/drawing/2014/main" val="3439697492"/>
                    </a:ext>
                  </a:extLst>
                </a:gridCol>
                <a:gridCol w="2875214">
                  <a:extLst>
                    <a:ext uri="{9D8B030D-6E8A-4147-A177-3AD203B41FA5}">
                      <a16:colId xmlns:a16="http://schemas.microsoft.com/office/drawing/2014/main" val="3647850968"/>
                    </a:ext>
                  </a:extLst>
                </a:gridCol>
                <a:gridCol w="4757171">
                  <a:extLst>
                    <a:ext uri="{9D8B030D-6E8A-4147-A177-3AD203B41FA5}">
                      <a16:colId xmlns:a16="http://schemas.microsoft.com/office/drawing/2014/main" val="4269139869"/>
                    </a:ext>
                  </a:extLst>
                </a:gridCol>
              </a:tblGrid>
              <a:tr h="364457">
                <a:tc>
                  <a:txBody>
                    <a:bodyPr/>
                    <a:lstStyle/>
                    <a:p>
                      <a:pPr algn="just">
                        <a:lnSpc>
                          <a:spcPct val="150000"/>
                        </a:lnSpc>
                      </a:pPr>
                      <a:r>
                        <a:rPr lang="zh-CN" sz="900" kern="100">
                          <a:solidFill>
                            <a:srgbClr val="000000"/>
                          </a:solidFill>
                          <a:effectLst/>
                          <a:latin typeface="Times New Roman" panose="02020603050405020304" pitchFamily="18" charset="0"/>
                          <a:ea typeface="宋体" panose="02010600030101010101" pitchFamily="2" charset="-122"/>
                        </a:rPr>
                        <a:t>体系</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50000"/>
                        </a:lnSpc>
                      </a:pPr>
                      <a:r>
                        <a:rPr lang="en-US" sz="900" kern="100">
                          <a:solidFill>
                            <a:srgbClr val="000000"/>
                          </a:solidFill>
                          <a:effectLst/>
                          <a:latin typeface="Times New Roman" panose="02020603050405020304" pitchFamily="18" charset="0"/>
                          <a:ea typeface="宋体" panose="02010600030101010101" pitchFamily="2" charset="-122"/>
                        </a:rPr>
                        <a:t>Lo-Cat</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50000"/>
                        </a:lnSpc>
                      </a:pPr>
                      <a:r>
                        <a:rPr lang="en-US" sz="900" kern="100">
                          <a:solidFill>
                            <a:srgbClr val="000000"/>
                          </a:solidFill>
                          <a:effectLst/>
                          <a:latin typeface="Times New Roman" panose="02020603050405020304" pitchFamily="18" charset="0"/>
                          <a:ea typeface="宋体" panose="02010600030101010101" pitchFamily="2" charset="-122"/>
                        </a:rPr>
                        <a:t>HPF</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50000"/>
                        </a:lnSpc>
                      </a:pPr>
                      <a:r>
                        <a:rPr lang="zh-CN" sz="900" kern="100">
                          <a:solidFill>
                            <a:srgbClr val="000000"/>
                          </a:solidFill>
                          <a:effectLst/>
                          <a:latin typeface="Times New Roman" panose="02020603050405020304" pitchFamily="18" charset="0"/>
                          <a:ea typeface="宋体" panose="02010600030101010101" pitchFamily="2" charset="-122"/>
                        </a:rPr>
                        <a:t>改良</a:t>
                      </a:r>
                      <a:r>
                        <a:rPr lang="en-US" sz="900" kern="100">
                          <a:solidFill>
                            <a:srgbClr val="000000"/>
                          </a:solidFill>
                          <a:effectLst/>
                          <a:latin typeface="Times New Roman" panose="02020603050405020304" pitchFamily="18" charset="0"/>
                          <a:ea typeface="宋体" panose="02010600030101010101" pitchFamily="2" charset="-122"/>
                        </a:rPr>
                        <a:t>ADA</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31920361"/>
                  </a:ext>
                </a:extLst>
              </a:tr>
              <a:tr h="364457">
                <a:tc>
                  <a:txBody>
                    <a:bodyPr/>
                    <a:lstStyle/>
                    <a:p>
                      <a:pPr algn="just">
                        <a:lnSpc>
                          <a:spcPct val="150000"/>
                        </a:lnSpc>
                      </a:pPr>
                      <a:r>
                        <a:rPr lang="zh-CN" sz="900" kern="100">
                          <a:solidFill>
                            <a:srgbClr val="000000"/>
                          </a:solidFill>
                          <a:effectLst/>
                          <a:latin typeface="Times New Roman" panose="02020603050405020304" pitchFamily="18" charset="0"/>
                          <a:ea typeface="宋体" panose="02010600030101010101" pitchFamily="2" charset="-122"/>
                        </a:rPr>
                        <a:t>活性成分</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just">
                        <a:lnSpc>
                          <a:spcPct val="150000"/>
                        </a:lnSpc>
                      </a:pPr>
                      <a:r>
                        <a:rPr lang="zh-CN" sz="900" kern="100">
                          <a:solidFill>
                            <a:srgbClr val="000000"/>
                          </a:solidFill>
                          <a:effectLst/>
                          <a:latin typeface="Times New Roman" panose="02020603050405020304" pitchFamily="18" charset="0"/>
                          <a:ea typeface="宋体" panose="02010600030101010101" pitchFamily="2" charset="-122"/>
                        </a:rPr>
                        <a:t>络合铁</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just">
                        <a:lnSpc>
                          <a:spcPct val="150000"/>
                        </a:lnSpc>
                      </a:pPr>
                      <a:r>
                        <a:rPr lang="zh-CN" sz="900" kern="100">
                          <a:solidFill>
                            <a:srgbClr val="000000"/>
                          </a:solidFill>
                          <a:effectLst/>
                          <a:latin typeface="Times New Roman" panose="02020603050405020304" pitchFamily="18" charset="0"/>
                          <a:ea typeface="宋体" panose="02010600030101010101" pitchFamily="2" charset="-122"/>
                        </a:rPr>
                        <a:t>双核酞菁钴酸盐</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just">
                        <a:lnSpc>
                          <a:spcPct val="150000"/>
                        </a:lnSpc>
                      </a:pPr>
                      <a:r>
                        <a:rPr lang="zh-CN" sz="900" kern="100">
                          <a:solidFill>
                            <a:srgbClr val="000000"/>
                          </a:solidFill>
                          <a:effectLst/>
                          <a:latin typeface="Times New Roman" panose="02020603050405020304" pitchFamily="18" charset="0"/>
                          <a:ea typeface="宋体" panose="02010600030101010101" pitchFamily="2" charset="-122"/>
                        </a:rPr>
                        <a:t>钒酸盐</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3913300356"/>
                  </a:ext>
                </a:extLst>
              </a:tr>
              <a:tr h="433777">
                <a:tc>
                  <a:txBody>
                    <a:bodyPr/>
                    <a:lstStyle/>
                    <a:p>
                      <a:pPr algn="just">
                        <a:lnSpc>
                          <a:spcPct val="150000"/>
                        </a:lnSpc>
                      </a:pPr>
                      <a:r>
                        <a:rPr lang="zh-CN" sz="900" kern="100">
                          <a:solidFill>
                            <a:srgbClr val="000000"/>
                          </a:solidFill>
                          <a:effectLst/>
                          <a:latin typeface="Times New Roman" panose="02020603050405020304" pitchFamily="18" charset="0"/>
                          <a:ea typeface="宋体" panose="02010600030101010101" pitchFamily="2" charset="-122"/>
                        </a:rPr>
                        <a:t>脱硫剂组成</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noFill/>
                  </a:tcPr>
                </a:tc>
                <a:tc>
                  <a:txBody>
                    <a:bodyPr/>
                    <a:lstStyle/>
                    <a:p>
                      <a:pPr algn="just">
                        <a:lnSpc>
                          <a:spcPct val="150000"/>
                        </a:lnSpc>
                      </a:pPr>
                      <a:r>
                        <a:rPr lang="en-US" sz="900" kern="100">
                          <a:solidFill>
                            <a:srgbClr val="000000"/>
                          </a:solidFill>
                          <a:effectLst/>
                          <a:latin typeface="Times New Roman" panose="02020603050405020304" pitchFamily="18" charset="0"/>
                          <a:ea typeface="宋体" panose="02010600030101010101" pitchFamily="2" charset="-122"/>
                        </a:rPr>
                        <a:t>NaFeEDTA/KOH</a:t>
                      </a:r>
                      <a:r>
                        <a:rPr lang="zh-CN" sz="900" kern="100">
                          <a:solidFill>
                            <a:srgbClr val="000000"/>
                          </a:solidFill>
                          <a:effectLst/>
                          <a:latin typeface="Times New Roman" panose="02020603050405020304" pitchFamily="18" charset="0"/>
                          <a:ea typeface="宋体" panose="02010600030101010101" pitchFamily="2" charset="-122"/>
                        </a:rPr>
                        <a:t>（</a:t>
                      </a:r>
                      <a:r>
                        <a:rPr lang="en-US" sz="900" kern="100">
                          <a:solidFill>
                            <a:srgbClr val="000000"/>
                          </a:solidFill>
                          <a:effectLst/>
                          <a:latin typeface="Times New Roman" panose="02020603050405020304" pitchFamily="18" charset="0"/>
                          <a:ea typeface="宋体" panose="02010600030101010101" pitchFamily="2" charset="-122"/>
                        </a:rPr>
                        <a:t>NaOH/Na</a:t>
                      </a:r>
                      <a:r>
                        <a:rPr lang="en-US" sz="900" kern="100" baseline="-25000">
                          <a:solidFill>
                            <a:srgbClr val="000000"/>
                          </a:solidFill>
                          <a:effectLst/>
                          <a:latin typeface="Times New Roman" panose="02020603050405020304" pitchFamily="18" charset="0"/>
                          <a:ea typeface="宋体" panose="02010600030101010101" pitchFamily="2" charset="-122"/>
                        </a:rPr>
                        <a:t>2</a:t>
                      </a:r>
                      <a:r>
                        <a:rPr lang="en-US" sz="900" kern="100">
                          <a:solidFill>
                            <a:srgbClr val="000000"/>
                          </a:solidFill>
                          <a:effectLst/>
                          <a:latin typeface="Times New Roman" panose="02020603050405020304" pitchFamily="18" charset="0"/>
                          <a:ea typeface="宋体" panose="02010600030101010101" pitchFamily="2" charset="-122"/>
                        </a:rPr>
                        <a:t>CO</a:t>
                      </a:r>
                      <a:r>
                        <a:rPr lang="en-US" sz="900" kern="100" baseline="-25000">
                          <a:solidFill>
                            <a:srgbClr val="000000"/>
                          </a:solidFill>
                          <a:effectLst/>
                          <a:latin typeface="Times New Roman" panose="02020603050405020304" pitchFamily="18" charset="0"/>
                          <a:ea typeface="宋体" panose="02010600030101010101" pitchFamily="2" charset="-122"/>
                        </a:rPr>
                        <a:t>3</a:t>
                      </a:r>
                      <a:r>
                        <a:rPr lang="zh-CN" sz="900" kern="100">
                          <a:solidFill>
                            <a:srgbClr val="000000"/>
                          </a:solidFill>
                          <a:effectLst/>
                          <a:latin typeface="Times New Roman" panose="02020603050405020304" pitchFamily="18" charset="0"/>
                          <a:ea typeface="宋体" panose="02010600030101010101" pitchFamily="2" charset="-122"/>
                        </a:rPr>
                        <a:t>）</a:t>
                      </a:r>
                      <a:r>
                        <a:rPr lang="en-US" sz="900" kern="100">
                          <a:solidFill>
                            <a:srgbClr val="000000"/>
                          </a:solidFill>
                          <a:effectLst/>
                          <a:latin typeface="Times New Roman" panose="02020603050405020304" pitchFamily="18" charset="0"/>
                          <a:ea typeface="宋体" panose="02010600030101010101" pitchFamily="2" charset="-122"/>
                        </a:rPr>
                        <a:t>/</a:t>
                      </a:r>
                      <a:r>
                        <a:rPr lang="zh-CN" sz="900" kern="100">
                          <a:solidFill>
                            <a:srgbClr val="000000"/>
                          </a:solidFill>
                          <a:effectLst/>
                          <a:latin typeface="Times New Roman" panose="02020603050405020304" pitchFamily="18" charset="0"/>
                          <a:ea typeface="宋体" panose="02010600030101010101" pitchFamily="2" charset="-122"/>
                        </a:rPr>
                        <a:t>消泡剂</a:t>
                      </a:r>
                      <a:r>
                        <a:rPr lang="en-US" sz="900" kern="100">
                          <a:solidFill>
                            <a:srgbClr val="000000"/>
                          </a:solidFill>
                          <a:effectLst/>
                          <a:latin typeface="Times New Roman" panose="02020603050405020304" pitchFamily="18" charset="0"/>
                          <a:ea typeface="宋体" panose="02010600030101010101" pitchFamily="2" charset="-122"/>
                        </a:rPr>
                        <a:t>/</a:t>
                      </a:r>
                      <a:r>
                        <a:rPr lang="zh-CN" sz="900" kern="100">
                          <a:solidFill>
                            <a:srgbClr val="000000"/>
                          </a:solidFill>
                          <a:effectLst/>
                          <a:latin typeface="Times New Roman" panose="02020603050405020304" pitchFamily="18" charset="0"/>
                          <a:ea typeface="宋体" panose="02010600030101010101" pitchFamily="2" charset="-122"/>
                        </a:rPr>
                        <a:t>杀菌剂</a:t>
                      </a:r>
                      <a:r>
                        <a:rPr lang="en-US" sz="900" kern="100">
                          <a:solidFill>
                            <a:srgbClr val="000000"/>
                          </a:solidFill>
                          <a:effectLst/>
                          <a:latin typeface="Times New Roman" panose="02020603050405020304" pitchFamily="18" charset="0"/>
                          <a:ea typeface="宋体" panose="02010600030101010101" pitchFamily="2" charset="-122"/>
                        </a:rPr>
                        <a:t>/</a:t>
                      </a:r>
                      <a:r>
                        <a:rPr lang="zh-CN" sz="900" kern="100">
                          <a:solidFill>
                            <a:srgbClr val="000000"/>
                          </a:solidFill>
                          <a:effectLst/>
                          <a:latin typeface="Times New Roman" panose="02020603050405020304" pitchFamily="18" charset="0"/>
                          <a:ea typeface="宋体" panose="02010600030101010101" pitchFamily="2" charset="-122"/>
                        </a:rPr>
                        <a:t>硫磺改进剂</a:t>
                      </a:r>
                      <a:r>
                        <a:rPr lang="en-US" sz="900" kern="100">
                          <a:solidFill>
                            <a:srgbClr val="000000"/>
                          </a:solidFill>
                          <a:effectLst/>
                          <a:latin typeface="Times New Roman" panose="02020603050405020304" pitchFamily="18" charset="0"/>
                          <a:ea typeface="宋体" panose="02010600030101010101" pitchFamily="2" charset="-122"/>
                        </a:rPr>
                        <a:t>/H</a:t>
                      </a:r>
                      <a:r>
                        <a:rPr lang="en-US" sz="900" kern="100" baseline="-25000">
                          <a:solidFill>
                            <a:srgbClr val="000000"/>
                          </a:solidFill>
                          <a:effectLst/>
                          <a:latin typeface="Times New Roman" panose="02020603050405020304" pitchFamily="18" charset="0"/>
                          <a:ea typeface="宋体" panose="02010600030101010101" pitchFamily="2" charset="-122"/>
                        </a:rPr>
                        <a:t>2</a:t>
                      </a:r>
                      <a:r>
                        <a:rPr lang="en-US" sz="900" kern="100">
                          <a:solidFill>
                            <a:srgbClr val="000000"/>
                          </a:solidFill>
                          <a:effectLst/>
                          <a:latin typeface="Times New Roman" panose="02020603050405020304" pitchFamily="18" charset="0"/>
                          <a:ea typeface="宋体" panose="02010600030101010101" pitchFamily="2" charset="-122"/>
                        </a:rPr>
                        <a:t>O</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noFill/>
                  </a:tcPr>
                </a:tc>
                <a:tc>
                  <a:txBody>
                    <a:bodyPr/>
                    <a:lstStyle/>
                    <a:p>
                      <a:pPr algn="just">
                        <a:lnSpc>
                          <a:spcPct val="150000"/>
                        </a:lnSpc>
                      </a:pPr>
                      <a:r>
                        <a:rPr lang="en-US" sz="900" kern="100">
                          <a:solidFill>
                            <a:srgbClr val="000000"/>
                          </a:solidFill>
                          <a:effectLst/>
                          <a:latin typeface="Times New Roman" panose="02020603050405020304" pitchFamily="18" charset="0"/>
                          <a:ea typeface="宋体" panose="02010600030101010101" pitchFamily="2" charset="-122"/>
                        </a:rPr>
                        <a:t>PDS/NH</a:t>
                      </a:r>
                      <a:r>
                        <a:rPr lang="en-US" sz="900" kern="100" baseline="-25000">
                          <a:solidFill>
                            <a:srgbClr val="000000"/>
                          </a:solidFill>
                          <a:effectLst/>
                          <a:latin typeface="Times New Roman" panose="02020603050405020304" pitchFamily="18" charset="0"/>
                          <a:ea typeface="宋体" panose="02010600030101010101" pitchFamily="2" charset="-122"/>
                        </a:rPr>
                        <a:t>3</a:t>
                      </a:r>
                      <a:r>
                        <a:rPr lang="en-US" sz="900" kern="100">
                          <a:solidFill>
                            <a:srgbClr val="000000"/>
                          </a:solidFill>
                          <a:effectLst/>
                          <a:latin typeface="Times New Roman" panose="02020603050405020304" pitchFamily="18" charset="0"/>
                          <a:ea typeface="宋体" panose="02010600030101010101" pitchFamily="2" charset="-122"/>
                        </a:rPr>
                        <a:t>/H</a:t>
                      </a:r>
                      <a:r>
                        <a:rPr lang="en-US" sz="900" kern="100" baseline="-25000">
                          <a:solidFill>
                            <a:srgbClr val="000000"/>
                          </a:solidFill>
                          <a:effectLst/>
                          <a:latin typeface="Times New Roman" panose="02020603050405020304" pitchFamily="18" charset="0"/>
                          <a:ea typeface="宋体" panose="02010600030101010101" pitchFamily="2" charset="-122"/>
                        </a:rPr>
                        <a:t>2</a:t>
                      </a:r>
                      <a:r>
                        <a:rPr lang="en-US" sz="900" kern="100">
                          <a:solidFill>
                            <a:srgbClr val="000000"/>
                          </a:solidFill>
                          <a:effectLst/>
                          <a:latin typeface="Times New Roman" panose="02020603050405020304" pitchFamily="18" charset="0"/>
                          <a:ea typeface="宋体" panose="02010600030101010101" pitchFamily="2" charset="-122"/>
                        </a:rPr>
                        <a:t>O</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noFill/>
                  </a:tcPr>
                </a:tc>
                <a:tc>
                  <a:txBody>
                    <a:bodyPr/>
                    <a:lstStyle/>
                    <a:p>
                      <a:pPr algn="just">
                        <a:lnSpc>
                          <a:spcPct val="150000"/>
                        </a:lnSpc>
                      </a:pPr>
                      <a:r>
                        <a:rPr lang="zh-CN" sz="900" kern="100">
                          <a:solidFill>
                            <a:srgbClr val="000000"/>
                          </a:solidFill>
                          <a:effectLst/>
                          <a:latin typeface="Times New Roman" panose="02020603050405020304" pitchFamily="18" charset="0"/>
                          <a:ea typeface="宋体" panose="02010600030101010101" pitchFamily="2" charset="-122"/>
                        </a:rPr>
                        <a:t>蒽醌二磺酸钠（</a:t>
                      </a:r>
                      <a:r>
                        <a:rPr lang="en-US" sz="900" kern="100">
                          <a:solidFill>
                            <a:srgbClr val="000000"/>
                          </a:solidFill>
                          <a:effectLst/>
                          <a:latin typeface="Times New Roman" panose="02020603050405020304" pitchFamily="18" charset="0"/>
                          <a:ea typeface="宋体" panose="02010600030101010101" pitchFamily="2" charset="-122"/>
                        </a:rPr>
                        <a:t>ADA</a:t>
                      </a:r>
                      <a:r>
                        <a:rPr lang="zh-CN" sz="900" kern="100">
                          <a:solidFill>
                            <a:srgbClr val="000000"/>
                          </a:solidFill>
                          <a:effectLst/>
                          <a:latin typeface="Times New Roman" panose="02020603050405020304" pitchFamily="18" charset="0"/>
                          <a:ea typeface="宋体" panose="02010600030101010101" pitchFamily="2" charset="-122"/>
                        </a:rPr>
                        <a:t>）</a:t>
                      </a:r>
                      <a:r>
                        <a:rPr lang="en-US" sz="900" kern="100">
                          <a:solidFill>
                            <a:srgbClr val="000000"/>
                          </a:solidFill>
                          <a:effectLst/>
                          <a:latin typeface="Times New Roman" panose="02020603050405020304" pitchFamily="18" charset="0"/>
                          <a:ea typeface="宋体" panose="02010600030101010101" pitchFamily="2" charset="-122"/>
                        </a:rPr>
                        <a:t>/</a:t>
                      </a:r>
                      <a:r>
                        <a:rPr lang="zh-CN" sz="900" kern="100">
                          <a:solidFill>
                            <a:srgbClr val="333333"/>
                          </a:solidFill>
                          <a:effectLst/>
                          <a:latin typeface="Times New Roman" panose="02020603050405020304" pitchFamily="18" charset="0"/>
                          <a:ea typeface="宋体" panose="02010600030101010101" pitchFamily="2" charset="-122"/>
                        </a:rPr>
                        <a:t>偏钒酸钠</a:t>
                      </a:r>
                      <a:r>
                        <a:rPr lang="en-US" sz="900" kern="100">
                          <a:solidFill>
                            <a:srgbClr val="333333"/>
                          </a:solidFill>
                          <a:effectLst/>
                          <a:latin typeface="Times New Roman" panose="02020603050405020304" pitchFamily="18" charset="0"/>
                          <a:ea typeface="宋体" panose="02010600030101010101" pitchFamily="2" charset="-122"/>
                        </a:rPr>
                        <a:t>/Na</a:t>
                      </a:r>
                      <a:r>
                        <a:rPr lang="en-US" sz="900" kern="100" baseline="-25000">
                          <a:solidFill>
                            <a:srgbClr val="333333"/>
                          </a:solidFill>
                          <a:effectLst/>
                          <a:latin typeface="Times New Roman" panose="02020603050405020304" pitchFamily="18" charset="0"/>
                          <a:ea typeface="宋体" panose="02010600030101010101" pitchFamily="2" charset="-122"/>
                        </a:rPr>
                        <a:t>2</a:t>
                      </a:r>
                      <a:r>
                        <a:rPr lang="en-US" sz="900" kern="100">
                          <a:solidFill>
                            <a:srgbClr val="333333"/>
                          </a:solidFill>
                          <a:effectLst/>
                          <a:latin typeface="Times New Roman" panose="02020603050405020304" pitchFamily="18" charset="0"/>
                          <a:ea typeface="宋体" panose="02010600030101010101" pitchFamily="2" charset="-122"/>
                        </a:rPr>
                        <a:t>CO</a:t>
                      </a:r>
                      <a:r>
                        <a:rPr lang="en-US" sz="900" kern="100" baseline="-25000">
                          <a:solidFill>
                            <a:srgbClr val="333333"/>
                          </a:solidFill>
                          <a:effectLst/>
                          <a:latin typeface="Times New Roman" panose="02020603050405020304" pitchFamily="18" charset="0"/>
                          <a:ea typeface="宋体" panose="02010600030101010101" pitchFamily="2" charset="-122"/>
                        </a:rPr>
                        <a:t>3</a:t>
                      </a:r>
                      <a:r>
                        <a:rPr lang="en-US" sz="900" kern="100">
                          <a:solidFill>
                            <a:srgbClr val="333333"/>
                          </a:solidFill>
                          <a:effectLst/>
                          <a:latin typeface="Times New Roman" panose="02020603050405020304" pitchFamily="18" charset="0"/>
                          <a:ea typeface="宋体" panose="02010600030101010101" pitchFamily="2" charset="-122"/>
                        </a:rPr>
                        <a:t>/</a:t>
                      </a:r>
                      <a:r>
                        <a:rPr lang="zh-CN" sz="900" kern="100">
                          <a:solidFill>
                            <a:srgbClr val="000000"/>
                          </a:solidFill>
                          <a:effectLst/>
                          <a:latin typeface="Times New Roman" panose="02020603050405020304" pitchFamily="18" charset="0"/>
                          <a:ea typeface="宋体" panose="02010600030101010101" pitchFamily="2" charset="-122"/>
                        </a:rPr>
                        <a:t>酒石酸钾钠</a:t>
                      </a:r>
                      <a:r>
                        <a:rPr lang="en-US" sz="900" kern="100">
                          <a:solidFill>
                            <a:srgbClr val="000000"/>
                          </a:solidFill>
                          <a:effectLst/>
                          <a:latin typeface="Times New Roman" panose="02020603050405020304" pitchFamily="18" charset="0"/>
                          <a:ea typeface="宋体" panose="02010600030101010101" pitchFamily="2" charset="-122"/>
                        </a:rPr>
                        <a:t>/H</a:t>
                      </a:r>
                      <a:r>
                        <a:rPr lang="en-US" sz="900" kern="100" baseline="-25000">
                          <a:solidFill>
                            <a:srgbClr val="000000"/>
                          </a:solidFill>
                          <a:effectLst/>
                          <a:latin typeface="Times New Roman" panose="02020603050405020304" pitchFamily="18" charset="0"/>
                          <a:ea typeface="宋体" panose="02010600030101010101" pitchFamily="2" charset="-122"/>
                        </a:rPr>
                        <a:t>2</a:t>
                      </a:r>
                      <a:r>
                        <a:rPr lang="en-US" sz="900" kern="100">
                          <a:solidFill>
                            <a:srgbClr val="000000"/>
                          </a:solidFill>
                          <a:effectLst/>
                          <a:latin typeface="Times New Roman" panose="02020603050405020304" pitchFamily="18" charset="0"/>
                          <a:ea typeface="宋体" panose="02010600030101010101" pitchFamily="2" charset="-122"/>
                        </a:rPr>
                        <a:t>O</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noFill/>
                  </a:tcPr>
                </a:tc>
                <a:extLst>
                  <a:ext uri="{0D108BD9-81ED-4DB2-BD59-A6C34878D82A}">
                    <a16:rowId xmlns:a16="http://schemas.microsoft.com/office/drawing/2014/main" val="2527804626"/>
                  </a:ext>
                </a:extLst>
              </a:tr>
              <a:tr h="364457">
                <a:tc>
                  <a:txBody>
                    <a:bodyPr/>
                    <a:lstStyle/>
                    <a:p>
                      <a:pPr algn="just">
                        <a:lnSpc>
                          <a:spcPct val="150000"/>
                        </a:lnSpc>
                      </a:pPr>
                      <a:r>
                        <a:rPr lang="zh-CN" sz="900" kern="100">
                          <a:solidFill>
                            <a:srgbClr val="000000"/>
                          </a:solidFill>
                          <a:effectLst/>
                          <a:latin typeface="Times New Roman" panose="02020603050405020304" pitchFamily="18" charset="0"/>
                          <a:ea typeface="宋体" panose="02010600030101010101" pitchFamily="2" charset="-122"/>
                        </a:rPr>
                        <a:t>硫容</a:t>
                      </a:r>
                      <a:r>
                        <a:rPr lang="en-US" sz="900" kern="100">
                          <a:solidFill>
                            <a:srgbClr val="000000"/>
                          </a:solidFill>
                          <a:effectLst/>
                          <a:latin typeface="Times New Roman" panose="02020603050405020304" pitchFamily="18" charset="0"/>
                          <a:ea typeface="宋体" panose="02010600030101010101" pitchFamily="2" charset="-122"/>
                        </a:rPr>
                        <a:t> (g S/L)</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noFill/>
                  </a:tcPr>
                </a:tc>
                <a:tc>
                  <a:txBody>
                    <a:bodyPr/>
                    <a:lstStyle/>
                    <a:p>
                      <a:pPr algn="just">
                        <a:lnSpc>
                          <a:spcPct val="150000"/>
                        </a:lnSpc>
                      </a:pPr>
                      <a:r>
                        <a:rPr lang="en-US" sz="900" kern="100">
                          <a:solidFill>
                            <a:srgbClr val="000000"/>
                          </a:solidFill>
                          <a:effectLst/>
                          <a:latin typeface="Times New Roman" panose="02020603050405020304" pitchFamily="18" charset="0"/>
                          <a:ea typeface="宋体" panose="02010600030101010101" pitchFamily="2" charset="-122"/>
                        </a:rPr>
                        <a:t>0.33</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noFill/>
                  </a:tcPr>
                </a:tc>
                <a:tc>
                  <a:txBody>
                    <a:bodyPr/>
                    <a:lstStyle/>
                    <a:p>
                      <a:pPr algn="just">
                        <a:lnSpc>
                          <a:spcPct val="150000"/>
                        </a:lnSpc>
                      </a:pPr>
                      <a:r>
                        <a:rPr lang="en-US" sz="900" kern="100">
                          <a:solidFill>
                            <a:srgbClr val="000000"/>
                          </a:solidFill>
                          <a:effectLst/>
                          <a:latin typeface="Times New Roman" panose="02020603050405020304" pitchFamily="18" charset="0"/>
                          <a:ea typeface="宋体" panose="02010600030101010101" pitchFamily="2" charset="-122"/>
                        </a:rPr>
                        <a:t>0.89</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noFill/>
                  </a:tcPr>
                </a:tc>
                <a:tc>
                  <a:txBody>
                    <a:bodyPr/>
                    <a:lstStyle/>
                    <a:p>
                      <a:pPr algn="just">
                        <a:lnSpc>
                          <a:spcPct val="150000"/>
                        </a:lnSpc>
                      </a:pPr>
                      <a:r>
                        <a:rPr lang="en-US" sz="900" kern="100">
                          <a:solidFill>
                            <a:srgbClr val="000000"/>
                          </a:solidFill>
                          <a:effectLst/>
                          <a:latin typeface="Times New Roman" panose="02020603050405020304" pitchFamily="18" charset="0"/>
                          <a:ea typeface="宋体" panose="02010600030101010101" pitchFamily="2" charset="-122"/>
                        </a:rPr>
                        <a:t>0.2</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noFill/>
                  </a:tcPr>
                </a:tc>
                <a:extLst>
                  <a:ext uri="{0D108BD9-81ED-4DB2-BD59-A6C34878D82A}">
                    <a16:rowId xmlns:a16="http://schemas.microsoft.com/office/drawing/2014/main" val="1852295904"/>
                  </a:ext>
                </a:extLst>
              </a:tr>
              <a:tr h="364457">
                <a:tc>
                  <a:txBody>
                    <a:bodyPr/>
                    <a:lstStyle/>
                    <a:p>
                      <a:pPr algn="just">
                        <a:lnSpc>
                          <a:spcPct val="150000"/>
                        </a:lnSpc>
                      </a:pPr>
                      <a:r>
                        <a:rPr lang="zh-CN" sz="900" kern="100">
                          <a:solidFill>
                            <a:srgbClr val="000000"/>
                          </a:solidFill>
                          <a:effectLst/>
                          <a:latin typeface="Times New Roman" panose="02020603050405020304" pitchFamily="18" charset="0"/>
                          <a:ea typeface="宋体" panose="02010600030101010101" pitchFamily="2" charset="-122"/>
                        </a:rPr>
                        <a:t>操作调控性</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noFill/>
                  </a:tcPr>
                </a:tc>
                <a:tc>
                  <a:txBody>
                    <a:bodyPr/>
                    <a:lstStyle/>
                    <a:p>
                      <a:pPr algn="just">
                        <a:lnSpc>
                          <a:spcPct val="150000"/>
                        </a:lnSpc>
                      </a:pPr>
                      <a:r>
                        <a:rPr lang="zh-CN" sz="900" kern="100">
                          <a:solidFill>
                            <a:srgbClr val="000000"/>
                          </a:solidFill>
                          <a:effectLst/>
                          <a:latin typeface="Times New Roman" panose="02020603050405020304" pitchFamily="18" charset="0"/>
                          <a:ea typeface="宋体" panose="02010600030101010101" pitchFamily="2" charset="-122"/>
                        </a:rPr>
                        <a:t>温度；</a:t>
                      </a:r>
                      <a:r>
                        <a:rPr lang="en-US" sz="900" kern="100">
                          <a:solidFill>
                            <a:srgbClr val="000000"/>
                          </a:solidFill>
                          <a:effectLst/>
                          <a:latin typeface="Times New Roman" panose="02020603050405020304" pitchFamily="18" charset="0"/>
                          <a:ea typeface="宋体" panose="02010600030101010101" pitchFamily="2" charset="-122"/>
                        </a:rPr>
                        <a:t>pH</a:t>
                      </a:r>
                      <a:r>
                        <a:rPr lang="zh-CN" sz="900" kern="100">
                          <a:solidFill>
                            <a:srgbClr val="000000"/>
                          </a:solidFill>
                          <a:effectLst/>
                          <a:latin typeface="Times New Roman" panose="02020603050405020304" pitchFamily="18" charset="0"/>
                          <a:ea typeface="宋体" panose="02010600030101010101" pitchFamily="2" charset="-122"/>
                        </a:rPr>
                        <a:t>；气液比</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noFill/>
                  </a:tcPr>
                </a:tc>
                <a:tc>
                  <a:txBody>
                    <a:bodyPr/>
                    <a:lstStyle/>
                    <a:p>
                      <a:pPr algn="just">
                        <a:lnSpc>
                          <a:spcPct val="150000"/>
                        </a:lnSpc>
                      </a:pPr>
                      <a:r>
                        <a:rPr lang="zh-CN" sz="900" kern="100">
                          <a:solidFill>
                            <a:srgbClr val="000000"/>
                          </a:solidFill>
                          <a:effectLst/>
                          <a:latin typeface="Times New Roman" panose="02020603050405020304" pitchFamily="18" charset="0"/>
                          <a:ea typeface="宋体" panose="02010600030101010101" pitchFamily="2" charset="-122"/>
                        </a:rPr>
                        <a:t>温度；</a:t>
                      </a:r>
                      <a:r>
                        <a:rPr lang="en-US" sz="900" kern="100">
                          <a:solidFill>
                            <a:srgbClr val="000000"/>
                          </a:solidFill>
                          <a:effectLst/>
                          <a:latin typeface="Times New Roman" panose="02020603050405020304" pitchFamily="18" charset="0"/>
                          <a:ea typeface="宋体" panose="02010600030101010101" pitchFamily="2" charset="-122"/>
                        </a:rPr>
                        <a:t>pH</a:t>
                      </a:r>
                      <a:r>
                        <a:rPr lang="zh-CN" sz="900" kern="100">
                          <a:solidFill>
                            <a:srgbClr val="000000"/>
                          </a:solidFill>
                          <a:effectLst/>
                          <a:latin typeface="Times New Roman" panose="02020603050405020304" pitchFamily="18" charset="0"/>
                          <a:ea typeface="宋体" panose="02010600030101010101" pitchFamily="2" charset="-122"/>
                        </a:rPr>
                        <a:t>；含盐量；气液比</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noFill/>
                  </a:tcPr>
                </a:tc>
                <a:tc>
                  <a:txBody>
                    <a:bodyPr/>
                    <a:lstStyle/>
                    <a:p>
                      <a:pPr algn="just">
                        <a:lnSpc>
                          <a:spcPct val="150000"/>
                        </a:lnSpc>
                      </a:pPr>
                      <a:r>
                        <a:rPr lang="zh-CN" sz="900" kern="100">
                          <a:solidFill>
                            <a:srgbClr val="000000"/>
                          </a:solidFill>
                          <a:effectLst/>
                          <a:latin typeface="Times New Roman" panose="02020603050405020304" pitchFamily="18" charset="0"/>
                          <a:ea typeface="宋体" panose="02010600030101010101" pitchFamily="2" charset="-122"/>
                        </a:rPr>
                        <a:t>温度；</a:t>
                      </a:r>
                      <a:r>
                        <a:rPr lang="en-US" sz="900" kern="100">
                          <a:solidFill>
                            <a:srgbClr val="000000"/>
                          </a:solidFill>
                          <a:effectLst/>
                          <a:latin typeface="Times New Roman" panose="02020603050405020304" pitchFamily="18" charset="0"/>
                          <a:ea typeface="宋体" panose="02010600030101010101" pitchFamily="2" charset="-122"/>
                        </a:rPr>
                        <a:t>pH</a:t>
                      </a:r>
                      <a:r>
                        <a:rPr lang="zh-CN" sz="900" kern="100">
                          <a:solidFill>
                            <a:srgbClr val="000000"/>
                          </a:solidFill>
                          <a:effectLst/>
                          <a:latin typeface="Times New Roman" panose="02020603050405020304" pitchFamily="18" charset="0"/>
                          <a:ea typeface="宋体" panose="02010600030101010101" pitchFamily="2" charset="-122"/>
                        </a:rPr>
                        <a:t>；活性组分浓度</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noFill/>
                  </a:tcPr>
                </a:tc>
                <a:extLst>
                  <a:ext uri="{0D108BD9-81ED-4DB2-BD59-A6C34878D82A}">
                    <a16:rowId xmlns:a16="http://schemas.microsoft.com/office/drawing/2014/main" val="3329173427"/>
                  </a:ext>
                </a:extLst>
              </a:tr>
              <a:tr h="364457">
                <a:tc>
                  <a:txBody>
                    <a:bodyPr/>
                    <a:lstStyle/>
                    <a:p>
                      <a:pPr algn="just">
                        <a:lnSpc>
                          <a:spcPct val="150000"/>
                        </a:lnSpc>
                      </a:pPr>
                      <a:r>
                        <a:rPr lang="zh-CN" sz="900" kern="100">
                          <a:solidFill>
                            <a:srgbClr val="000000"/>
                          </a:solidFill>
                          <a:effectLst/>
                          <a:latin typeface="Times New Roman" panose="02020603050405020304" pitchFamily="18" charset="0"/>
                          <a:ea typeface="宋体" panose="02010600030101010101" pitchFamily="2" charset="-122"/>
                        </a:rPr>
                        <a:t>运行成本</a:t>
                      </a:r>
                      <a:r>
                        <a:rPr lang="en-US" sz="900" kern="100">
                          <a:solidFill>
                            <a:srgbClr val="000000"/>
                          </a:solidFill>
                          <a:effectLst/>
                          <a:latin typeface="Times New Roman" panose="02020603050405020304" pitchFamily="18" charset="0"/>
                          <a:ea typeface="宋体" panose="02010600030101010101" pitchFamily="2" charset="-122"/>
                        </a:rPr>
                        <a:t> ($/t S)</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noFill/>
                  </a:tcPr>
                </a:tc>
                <a:tc>
                  <a:txBody>
                    <a:bodyPr/>
                    <a:lstStyle/>
                    <a:p>
                      <a:pPr algn="just">
                        <a:lnSpc>
                          <a:spcPct val="150000"/>
                        </a:lnSpc>
                      </a:pPr>
                      <a:r>
                        <a:rPr lang="en-US" sz="900" kern="100">
                          <a:solidFill>
                            <a:srgbClr val="000000"/>
                          </a:solidFill>
                          <a:effectLst/>
                          <a:latin typeface="Times New Roman" panose="02020603050405020304" pitchFamily="18" charset="0"/>
                          <a:ea typeface="宋体" panose="02010600030101010101" pitchFamily="2" charset="-122"/>
                        </a:rPr>
                        <a:t>206</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noFill/>
                  </a:tcPr>
                </a:tc>
                <a:tc>
                  <a:txBody>
                    <a:bodyPr/>
                    <a:lstStyle/>
                    <a:p>
                      <a:pPr algn="just">
                        <a:lnSpc>
                          <a:spcPct val="150000"/>
                        </a:lnSpc>
                      </a:pPr>
                      <a:r>
                        <a:rPr lang="en-US" sz="900" kern="100">
                          <a:solidFill>
                            <a:srgbClr val="000000"/>
                          </a:solidFill>
                          <a:effectLst/>
                          <a:latin typeface="Times New Roman" panose="02020603050405020304" pitchFamily="18" charset="0"/>
                          <a:ea typeface="宋体" panose="02010600030101010101" pitchFamily="2" charset="-122"/>
                        </a:rPr>
                        <a:t>425</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noFill/>
                  </a:tcPr>
                </a:tc>
                <a:tc>
                  <a:txBody>
                    <a:bodyPr/>
                    <a:lstStyle/>
                    <a:p>
                      <a:pPr algn="just">
                        <a:lnSpc>
                          <a:spcPct val="150000"/>
                        </a:lnSpc>
                      </a:pPr>
                      <a:r>
                        <a:rPr lang="en-US" sz="900" kern="100">
                          <a:solidFill>
                            <a:srgbClr val="000000"/>
                          </a:solidFill>
                          <a:effectLst/>
                          <a:latin typeface="Times New Roman" panose="02020603050405020304" pitchFamily="18" charset="0"/>
                          <a:ea typeface="宋体" panose="02010600030101010101" pitchFamily="2" charset="-122"/>
                        </a:rPr>
                        <a:t>550</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noFill/>
                  </a:tcPr>
                </a:tc>
                <a:extLst>
                  <a:ext uri="{0D108BD9-81ED-4DB2-BD59-A6C34878D82A}">
                    <a16:rowId xmlns:a16="http://schemas.microsoft.com/office/drawing/2014/main" val="2504166409"/>
                  </a:ext>
                </a:extLst>
              </a:tr>
              <a:tr h="898424">
                <a:tc>
                  <a:txBody>
                    <a:bodyPr/>
                    <a:lstStyle/>
                    <a:p>
                      <a:pPr algn="just">
                        <a:lnSpc>
                          <a:spcPct val="150000"/>
                        </a:lnSpc>
                      </a:pPr>
                      <a:r>
                        <a:rPr lang="zh-CN" sz="900" kern="100">
                          <a:solidFill>
                            <a:srgbClr val="000000"/>
                          </a:solidFill>
                          <a:effectLst/>
                          <a:latin typeface="Times New Roman" panose="02020603050405020304" pitchFamily="18" charset="0"/>
                          <a:ea typeface="宋体" panose="02010600030101010101" pitchFamily="2" charset="-122"/>
                        </a:rPr>
                        <a:t>反应原理</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noFill/>
                  </a:tcPr>
                </a:tc>
                <a:tc>
                  <a:txBody>
                    <a:bodyPr/>
                    <a:lstStyle/>
                    <a:p>
                      <a:pPr algn="just">
                        <a:lnSpc>
                          <a:spcPct val="150000"/>
                        </a:lnSpc>
                      </a:pPr>
                      <a:r>
                        <a:rPr lang="en-US" sz="900" kern="100">
                          <a:solidFill>
                            <a:srgbClr val="000000"/>
                          </a:solidFill>
                          <a:effectLst/>
                          <a:latin typeface="Times New Roman" panose="02020603050405020304" pitchFamily="18" charset="0"/>
                          <a:ea typeface="宋体" panose="02010600030101010101" pitchFamily="2" charset="-122"/>
                        </a:rPr>
                        <a:t>H</a:t>
                      </a:r>
                      <a:r>
                        <a:rPr lang="en-US" sz="900" kern="100" baseline="-25000">
                          <a:solidFill>
                            <a:srgbClr val="000000"/>
                          </a:solidFill>
                          <a:effectLst/>
                          <a:latin typeface="Times New Roman" panose="02020603050405020304" pitchFamily="18" charset="0"/>
                          <a:ea typeface="宋体" panose="02010600030101010101" pitchFamily="2" charset="-122"/>
                        </a:rPr>
                        <a:t>2</a:t>
                      </a:r>
                      <a:r>
                        <a:rPr lang="en-US" sz="900" kern="100">
                          <a:solidFill>
                            <a:srgbClr val="000000"/>
                          </a:solidFill>
                          <a:effectLst/>
                          <a:latin typeface="Times New Roman" panose="02020603050405020304" pitchFamily="18" charset="0"/>
                          <a:ea typeface="宋体" panose="02010600030101010101" pitchFamily="2" charset="-122"/>
                        </a:rPr>
                        <a:t>S+2Fe(</a:t>
                      </a:r>
                      <a:r>
                        <a:rPr lang="en-US" sz="900" kern="100">
                          <a:solidFill>
                            <a:srgbClr val="000000"/>
                          </a:solidFill>
                          <a:effectLst/>
                          <a:latin typeface="Times New Roman" panose="02020603050405020304" pitchFamily="18" charset="0"/>
                          <a:ea typeface="微软雅黑" panose="020B0503020204020204" pitchFamily="34" charset="-122"/>
                        </a:rPr>
                        <a:t>Ⅲ</a:t>
                      </a:r>
                      <a:r>
                        <a:rPr lang="en-US" sz="900" kern="100">
                          <a:solidFill>
                            <a:srgbClr val="000000"/>
                          </a:solidFill>
                          <a:effectLst/>
                          <a:latin typeface="Times New Roman" panose="02020603050405020304" pitchFamily="18" charset="0"/>
                          <a:ea typeface="宋体" panose="02010600030101010101" pitchFamily="2" charset="-122"/>
                        </a:rPr>
                        <a:t>)</a:t>
                      </a:r>
                      <a:r>
                        <a:rPr lang="zh-CN" sz="900" kern="100">
                          <a:solidFill>
                            <a:srgbClr val="000000"/>
                          </a:solidFill>
                          <a:effectLst/>
                          <a:latin typeface="Times New Roman" panose="02020603050405020304" pitchFamily="18" charset="0"/>
                          <a:ea typeface="宋体" panose="02010600030101010101" pitchFamily="2" charset="-122"/>
                        </a:rPr>
                        <a:t>→</a:t>
                      </a:r>
                      <a:r>
                        <a:rPr lang="en-US" sz="900" kern="100">
                          <a:solidFill>
                            <a:srgbClr val="000000"/>
                          </a:solidFill>
                          <a:effectLst/>
                          <a:latin typeface="Times New Roman" panose="02020603050405020304" pitchFamily="18" charset="0"/>
                          <a:ea typeface="宋体" panose="02010600030101010101" pitchFamily="2" charset="-122"/>
                        </a:rPr>
                        <a:t>2Fe(</a:t>
                      </a:r>
                      <a:r>
                        <a:rPr lang="en-US" sz="900" kern="100">
                          <a:solidFill>
                            <a:srgbClr val="000000"/>
                          </a:solidFill>
                          <a:effectLst/>
                          <a:latin typeface="Times New Roman" panose="02020603050405020304" pitchFamily="18" charset="0"/>
                          <a:ea typeface="微软雅黑" panose="020B0503020204020204" pitchFamily="34" charset="-122"/>
                        </a:rPr>
                        <a:t>Ⅱ</a:t>
                      </a:r>
                      <a:r>
                        <a:rPr lang="en-US" sz="900" kern="100">
                          <a:solidFill>
                            <a:srgbClr val="000000"/>
                          </a:solidFill>
                          <a:effectLst/>
                          <a:latin typeface="Times New Roman" panose="02020603050405020304" pitchFamily="18" charset="0"/>
                          <a:ea typeface="宋体" panose="02010600030101010101" pitchFamily="2" charset="-122"/>
                        </a:rPr>
                        <a:t>)+S+2H</a:t>
                      </a:r>
                      <a:r>
                        <a:rPr lang="en-US" sz="900" kern="100" baseline="30000">
                          <a:solidFill>
                            <a:srgbClr val="000000"/>
                          </a:solidFill>
                          <a:effectLst/>
                          <a:latin typeface="Times New Roman" panose="02020603050405020304" pitchFamily="18" charset="0"/>
                          <a:ea typeface="宋体" panose="02010600030101010101" pitchFamily="2" charset="-122"/>
                        </a:rPr>
                        <a:t>+</a:t>
                      </a:r>
                      <a:endParaRPr lang="zh-CN" sz="1050" kern="100">
                        <a:effectLst/>
                        <a:latin typeface="Times New Roman" panose="02020603050405020304" pitchFamily="18" charset="0"/>
                        <a:ea typeface="宋体" panose="02010600030101010101" pitchFamily="2" charset="-122"/>
                      </a:endParaRPr>
                    </a:p>
                    <a:p>
                      <a:pPr algn="just">
                        <a:lnSpc>
                          <a:spcPct val="150000"/>
                        </a:lnSpc>
                      </a:pPr>
                      <a:r>
                        <a:rPr lang="en-US" sz="900" kern="100">
                          <a:solidFill>
                            <a:srgbClr val="000000"/>
                          </a:solidFill>
                          <a:effectLst/>
                          <a:latin typeface="Times New Roman" panose="02020603050405020304" pitchFamily="18" charset="0"/>
                          <a:ea typeface="宋体" panose="02010600030101010101" pitchFamily="2" charset="-122"/>
                        </a:rPr>
                        <a:t>1/2O</a:t>
                      </a:r>
                      <a:r>
                        <a:rPr lang="en-US" sz="900" kern="100" baseline="-25000">
                          <a:solidFill>
                            <a:srgbClr val="000000"/>
                          </a:solidFill>
                          <a:effectLst/>
                          <a:latin typeface="Times New Roman" panose="02020603050405020304" pitchFamily="18" charset="0"/>
                          <a:ea typeface="宋体" panose="02010600030101010101" pitchFamily="2" charset="-122"/>
                        </a:rPr>
                        <a:t>2</a:t>
                      </a:r>
                      <a:r>
                        <a:rPr lang="en-US" sz="900" kern="100">
                          <a:solidFill>
                            <a:srgbClr val="000000"/>
                          </a:solidFill>
                          <a:effectLst/>
                          <a:latin typeface="Times New Roman" panose="02020603050405020304" pitchFamily="18" charset="0"/>
                          <a:ea typeface="宋体" panose="02010600030101010101" pitchFamily="2" charset="-122"/>
                        </a:rPr>
                        <a:t>+2H</a:t>
                      </a:r>
                      <a:r>
                        <a:rPr lang="en-US" sz="900" kern="100" baseline="30000">
                          <a:solidFill>
                            <a:srgbClr val="000000"/>
                          </a:solidFill>
                          <a:effectLst/>
                          <a:latin typeface="Times New Roman" panose="02020603050405020304" pitchFamily="18" charset="0"/>
                          <a:ea typeface="宋体" panose="02010600030101010101" pitchFamily="2" charset="-122"/>
                        </a:rPr>
                        <a:t>+</a:t>
                      </a:r>
                      <a:r>
                        <a:rPr lang="en-US" sz="900" kern="100">
                          <a:solidFill>
                            <a:srgbClr val="000000"/>
                          </a:solidFill>
                          <a:effectLst/>
                          <a:latin typeface="Times New Roman" panose="02020603050405020304" pitchFamily="18" charset="0"/>
                          <a:ea typeface="宋体" panose="02010600030101010101" pitchFamily="2" charset="-122"/>
                        </a:rPr>
                        <a:t>+2Fe(</a:t>
                      </a:r>
                      <a:r>
                        <a:rPr lang="en-US" sz="900" kern="100">
                          <a:solidFill>
                            <a:srgbClr val="000000"/>
                          </a:solidFill>
                          <a:effectLst/>
                          <a:latin typeface="Times New Roman" panose="02020603050405020304" pitchFamily="18" charset="0"/>
                          <a:ea typeface="微软雅黑" panose="020B0503020204020204" pitchFamily="34" charset="-122"/>
                        </a:rPr>
                        <a:t>Ⅱ</a:t>
                      </a:r>
                      <a:r>
                        <a:rPr lang="en-US" sz="900" kern="100">
                          <a:solidFill>
                            <a:srgbClr val="000000"/>
                          </a:solidFill>
                          <a:effectLst/>
                          <a:latin typeface="Times New Roman" panose="02020603050405020304" pitchFamily="18" charset="0"/>
                          <a:ea typeface="宋体" panose="02010600030101010101" pitchFamily="2" charset="-122"/>
                        </a:rPr>
                        <a:t>)</a:t>
                      </a:r>
                      <a:r>
                        <a:rPr lang="zh-CN" sz="900" kern="100">
                          <a:solidFill>
                            <a:srgbClr val="000000"/>
                          </a:solidFill>
                          <a:effectLst/>
                          <a:latin typeface="Times New Roman" panose="02020603050405020304" pitchFamily="18" charset="0"/>
                          <a:ea typeface="宋体" panose="02010600030101010101" pitchFamily="2" charset="-122"/>
                        </a:rPr>
                        <a:t>→</a:t>
                      </a:r>
                      <a:r>
                        <a:rPr lang="en-US" sz="900" kern="100">
                          <a:solidFill>
                            <a:srgbClr val="000000"/>
                          </a:solidFill>
                          <a:effectLst/>
                          <a:latin typeface="Times New Roman" panose="02020603050405020304" pitchFamily="18" charset="0"/>
                          <a:ea typeface="宋体" panose="02010600030101010101" pitchFamily="2" charset="-122"/>
                        </a:rPr>
                        <a:t>2Fe(</a:t>
                      </a:r>
                      <a:r>
                        <a:rPr lang="en-US" sz="900" kern="100">
                          <a:solidFill>
                            <a:srgbClr val="000000"/>
                          </a:solidFill>
                          <a:effectLst/>
                          <a:latin typeface="Times New Roman" panose="02020603050405020304" pitchFamily="18" charset="0"/>
                          <a:ea typeface="微软雅黑" panose="020B0503020204020204" pitchFamily="34" charset="-122"/>
                        </a:rPr>
                        <a:t>Ⅲ</a:t>
                      </a:r>
                      <a:r>
                        <a:rPr lang="en-US" sz="900" kern="100">
                          <a:solidFill>
                            <a:srgbClr val="000000"/>
                          </a:solidFill>
                          <a:effectLst/>
                          <a:latin typeface="Times New Roman" panose="02020603050405020304" pitchFamily="18" charset="0"/>
                          <a:ea typeface="宋体" panose="02010600030101010101" pitchFamily="2" charset="-122"/>
                        </a:rPr>
                        <a:t>)+H</a:t>
                      </a:r>
                      <a:r>
                        <a:rPr lang="en-US" sz="900" kern="100" baseline="-25000">
                          <a:solidFill>
                            <a:srgbClr val="000000"/>
                          </a:solidFill>
                          <a:effectLst/>
                          <a:latin typeface="Times New Roman" panose="02020603050405020304" pitchFamily="18" charset="0"/>
                          <a:ea typeface="宋体" panose="02010600030101010101" pitchFamily="2" charset="-122"/>
                        </a:rPr>
                        <a:t>2</a:t>
                      </a:r>
                      <a:r>
                        <a:rPr lang="en-US" sz="900" kern="100">
                          <a:solidFill>
                            <a:srgbClr val="000000"/>
                          </a:solidFill>
                          <a:effectLst/>
                          <a:latin typeface="Times New Roman" panose="02020603050405020304" pitchFamily="18" charset="0"/>
                          <a:ea typeface="宋体" panose="02010600030101010101" pitchFamily="2" charset="-122"/>
                        </a:rPr>
                        <a:t>O</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noFill/>
                  </a:tcPr>
                </a:tc>
                <a:tc>
                  <a:txBody>
                    <a:bodyPr/>
                    <a:lstStyle/>
                    <a:p>
                      <a:pPr algn="just">
                        <a:lnSpc>
                          <a:spcPct val="150000"/>
                        </a:lnSpc>
                      </a:pPr>
                      <a:r>
                        <a:rPr lang="en-US" sz="900" kern="100">
                          <a:solidFill>
                            <a:srgbClr val="000000"/>
                          </a:solidFill>
                          <a:effectLst/>
                          <a:latin typeface="Times New Roman" panose="02020603050405020304" pitchFamily="18" charset="0"/>
                          <a:ea typeface="宋体" panose="02010600030101010101" pitchFamily="2" charset="-122"/>
                        </a:rPr>
                        <a:t>NH</a:t>
                      </a:r>
                      <a:r>
                        <a:rPr lang="en-US" sz="900" kern="100" baseline="-25000">
                          <a:solidFill>
                            <a:srgbClr val="000000"/>
                          </a:solidFill>
                          <a:effectLst/>
                          <a:latin typeface="Times New Roman" panose="02020603050405020304" pitchFamily="18" charset="0"/>
                          <a:ea typeface="宋体" panose="02010600030101010101" pitchFamily="2" charset="-122"/>
                        </a:rPr>
                        <a:t>3</a:t>
                      </a:r>
                      <a:r>
                        <a:rPr lang="zh-CN" sz="900" kern="100">
                          <a:solidFill>
                            <a:srgbClr val="000000"/>
                          </a:solidFill>
                          <a:effectLst/>
                          <a:latin typeface="Times New Roman" panose="02020603050405020304" pitchFamily="18" charset="0"/>
                          <a:ea typeface="微软雅黑" panose="020B0503020204020204" pitchFamily="34" charset="-122"/>
                        </a:rPr>
                        <a:t>∙</a:t>
                      </a:r>
                      <a:r>
                        <a:rPr lang="en-US" sz="900" kern="100">
                          <a:solidFill>
                            <a:srgbClr val="000000"/>
                          </a:solidFill>
                          <a:effectLst/>
                          <a:latin typeface="Times New Roman" panose="02020603050405020304" pitchFamily="18" charset="0"/>
                          <a:ea typeface="宋体" panose="02010600030101010101" pitchFamily="2" charset="-122"/>
                        </a:rPr>
                        <a:t>H</a:t>
                      </a:r>
                      <a:r>
                        <a:rPr lang="en-US" sz="900" kern="100" baseline="-25000">
                          <a:solidFill>
                            <a:srgbClr val="000000"/>
                          </a:solidFill>
                          <a:effectLst/>
                          <a:latin typeface="Times New Roman" panose="02020603050405020304" pitchFamily="18" charset="0"/>
                          <a:ea typeface="宋体" panose="02010600030101010101" pitchFamily="2" charset="-122"/>
                        </a:rPr>
                        <a:t>2</a:t>
                      </a:r>
                      <a:r>
                        <a:rPr lang="en-US" sz="900" kern="100">
                          <a:solidFill>
                            <a:srgbClr val="000000"/>
                          </a:solidFill>
                          <a:effectLst/>
                          <a:latin typeface="Times New Roman" panose="02020603050405020304" pitchFamily="18" charset="0"/>
                          <a:ea typeface="宋体" panose="02010600030101010101" pitchFamily="2" charset="-122"/>
                        </a:rPr>
                        <a:t>O+H</a:t>
                      </a:r>
                      <a:r>
                        <a:rPr lang="en-US" sz="900" kern="100" baseline="-25000">
                          <a:solidFill>
                            <a:srgbClr val="000000"/>
                          </a:solidFill>
                          <a:effectLst/>
                          <a:latin typeface="Times New Roman" panose="02020603050405020304" pitchFamily="18" charset="0"/>
                          <a:ea typeface="宋体" panose="02010600030101010101" pitchFamily="2" charset="-122"/>
                        </a:rPr>
                        <a:t>2</a:t>
                      </a:r>
                      <a:r>
                        <a:rPr lang="en-US" sz="900" kern="100">
                          <a:solidFill>
                            <a:srgbClr val="000000"/>
                          </a:solidFill>
                          <a:effectLst/>
                          <a:latin typeface="Times New Roman" panose="02020603050405020304" pitchFamily="18" charset="0"/>
                          <a:ea typeface="宋体" panose="02010600030101010101" pitchFamily="2" charset="-122"/>
                        </a:rPr>
                        <a:t>S</a:t>
                      </a:r>
                      <a:r>
                        <a:rPr lang="zh-CN" sz="900" kern="100">
                          <a:solidFill>
                            <a:srgbClr val="000000"/>
                          </a:solidFill>
                          <a:effectLst/>
                          <a:latin typeface="Times New Roman" panose="02020603050405020304" pitchFamily="18" charset="0"/>
                          <a:ea typeface="宋体" panose="02010600030101010101" pitchFamily="2" charset="-122"/>
                        </a:rPr>
                        <a:t>→</a:t>
                      </a:r>
                      <a:r>
                        <a:rPr lang="en-US" sz="900" kern="100">
                          <a:solidFill>
                            <a:srgbClr val="000000"/>
                          </a:solidFill>
                          <a:effectLst/>
                          <a:latin typeface="Times New Roman" panose="02020603050405020304" pitchFamily="18" charset="0"/>
                          <a:ea typeface="宋体" panose="02010600030101010101" pitchFamily="2" charset="-122"/>
                        </a:rPr>
                        <a:t>NH</a:t>
                      </a:r>
                      <a:r>
                        <a:rPr lang="en-US" sz="900" kern="100" baseline="-25000">
                          <a:solidFill>
                            <a:srgbClr val="000000"/>
                          </a:solidFill>
                          <a:effectLst/>
                          <a:latin typeface="Times New Roman" panose="02020603050405020304" pitchFamily="18" charset="0"/>
                          <a:ea typeface="宋体" panose="02010600030101010101" pitchFamily="2" charset="-122"/>
                        </a:rPr>
                        <a:t>4</a:t>
                      </a:r>
                      <a:r>
                        <a:rPr lang="en-US" sz="900" kern="100">
                          <a:solidFill>
                            <a:srgbClr val="000000"/>
                          </a:solidFill>
                          <a:effectLst/>
                          <a:latin typeface="Times New Roman" panose="02020603050405020304" pitchFamily="18" charset="0"/>
                          <a:ea typeface="宋体" panose="02010600030101010101" pitchFamily="2" charset="-122"/>
                        </a:rPr>
                        <a:t>HS+H</a:t>
                      </a:r>
                      <a:r>
                        <a:rPr lang="en-US" sz="900" kern="100" baseline="-25000">
                          <a:solidFill>
                            <a:srgbClr val="000000"/>
                          </a:solidFill>
                          <a:effectLst/>
                          <a:latin typeface="Times New Roman" panose="02020603050405020304" pitchFamily="18" charset="0"/>
                          <a:ea typeface="宋体" panose="02010600030101010101" pitchFamily="2" charset="-122"/>
                        </a:rPr>
                        <a:t>2</a:t>
                      </a:r>
                      <a:r>
                        <a:rPr lang="en-US" sz="900" kern="100">
                          <a:solidFill>
                            <a:srgbClr val="000000"/>
                          </a:solidFill>
                          <a:effectLst/>
                          <a:latin typeface="Times New Roman" panose="02020603050405020304" pitchFamily="18" charset="0"/>
                          <a:ea typeface="宋体" panose="02010600030101010101" pitchFamily="2" charset="-122"/>
                        </a:rPr>
                        <a:t>O</a:t>
                      </a:r>
                      <a:endParaRPr lang="zh-CN" sz="1050" kern="100">
                        <a:effectLst/>
                        <a:latin typeface="Times New Roman" panose="02020603050405020304" pitchFamily="18" charset="0"/>
                        <a:ea typeface="宋体" panose="02010600030101010101" pitchFamily="2" charset="-122"/>
                      </a:endParaRPr>
                    </a:p>
                    <a:p>
                      <a:pPr algn="just">
                        <a:lnSpc>
                          <a:spcPct val="150000"/>
                        </a:lnSpc>
                      </a:pPr>
                      <a:r>
                        <a:rPr lang="en-US" sz="900" kern="100">
                          <a:solidFill>
                            <a:srgbClr val="000000"/>
                          </a:solidFill>
                          <a:effectLst/>
                          <a:latin typeface="Times New Roman" panose="02020603050405020304" pitchFamily="18" charset="0"/>
                          <a:ea typeface="宋体" panose="02010600030101010101" pitchFamily="2" charset="-122"/>
                        </a:rPr>
                        <a:t>NH</a:t>
                      </a:r>
                      <a:r>
                        <a:rPr lang="en-US" sz="900" kern="100" baseline="-25000">
                          <a:solidFill>
                            <a:srgbClr val="000000"/>
                          </a:solidFill>
                          <a:effectLst/>
                          <a:latin typeface="Times New Roman" panose="02020603050405020304" pitchFamily="18" charset="0"/>
                          <a:ea typeface="宋体" panose="02010600030101010101" pitchFamily="2" charset="-122"/>
                        </a:rPr>
                        <a:t>4</a:t>
                      </a:r>
                      <a:r>
                        <a:rPr lang="en-US" sz="900" kern="100">
                          <a:solidFill>
                            <a:srgbClr val="000000"/>
                          </a:solidFill>
                          <a:effectLst/>
                          <a:latin typeface="Times New Roman" panose="02020603050405020304" pitchFamily="18" charset="0"/>
                          <a:ea typeface="宋体" panose="02010600030101010101" pitchFamily="2" charset="-122"/>
                        </a:rPr>
                        <a:t>HS+NH</a:t>
                      </a:r>
                      <a:r>
                        <a:rPr lang="en-US" sz="900" kern="100" baseline="-25000">
                          <a:solidFill>
                            <a:srgbClr val="000000"/>
                          </a:solidFill>
                          <a:effectLst/>
                          <a:latin typeface="Times New Roman" panose="02020603050405020304" pitchFamily="18" charset="0"/>
                          <a:ea typeface="宋体" panose="02010600030101010101" pitchFamily="2" charset="-122"/>
                        </a:rPr>
                        <a:t>3</a:t>
                      </a:r>
                      <a:r>
                        <a:rPr lang="zh-CN" sz="900" kern="100">
                          <a:solidFill>
                            <a:srgbClr val="000000"/>
                          </a:solidFill>
                          <a:effectLst/>
                          <a:latin typeface="Times New Roman" panose="02020603050405020304" pitchFamily="18" charset="0"/>
                          <a:ea typeface="微软雅黑" panose="020B0503020204020204" pitchFamily="34" charset="-122"/>
                        </a:rPr>
                        <a:t>∙</a:t>
                      </a:r>
                      <a:r>
                        <a:rPr lang="en-US" sz="900" kern="100">
                          <a:solidFill>
                            <a:srgbClr val="000000"/>
                          </a:solidFill>
                          <a:effectLst/>
                          <a:latin typeface="Times New Roman" panose="02020603050405020304" pitchFamily="18" charset="0"/>
                          <a:ea typeface="宋体" panose="02010600030101010101" pitchFamily="2" charset="-122"/>
                        </a:rPr>
                        <a:t>H</a:t>
                      </a:r>
                      <a:r>
                        <a:rPr lang="en-US" sz="900" kern="100" baseline="-25000">
                          <a:solidFill>
                            <a:srgbClr val="000000"/>
                          </a:solidFill>
                          <a:effectLst/>
                          <a:latin typeface="Times New Roman" panose="02020603050405020304" pitchFamily="18" charset="0"/>
                          <a:ea typeface="宋体" panose="02010600030101010101" pitchFamily="2" charset="-122"/>
                        </a:rPr>
                        <a:t>2</a:t>
                      </a:r>
                      <a:r>
                        <a:rPr lang="en-US" sz="900" kern="100">
                          <a:solidFill>
                            <a:srgbClr val="000000"/>
                          </a:solidFill>
                          <a:effectLst/>
                          <a:latin typeface="Times New Roman" panose="02020603050405020304" pitchFamily="18" charset="0"/>
                          <a:ea typeface="宋体" panose="02010600030101010101" pitchFamily="2" charset="-122"/>
                        </a:rPr>
                        <a:t>O+(x-1)S</a:t>
                      </a:r>
                      <a:r>
                        <a:rPr lang="zh-CN" sz="900" kern="100">
                          <a:solidFill>
                            <a:srgbClr val="000000"/>
                          </a:solidFill>
                          <a:effectLst/>
                          <a:latin typeface="Times New Roman" panose="02020603050405020304" pitchFamily="18" charset="0"/>
                          <a:ea typeface="宋体" panose="02010600030101010101" pitchFamily="2" charset="-122"/>
                        </a:rPr>
                        <a:t>→</a:t>
                      </a:r>
                      <a:r>
                        <a:rPr lang="en-US" sz="900" kern="100">
                          <a:solidFill>
                            <a:srgbClr val="000000"/>
                          </a:solidFill>
                          <a:effectLst/>
                          <a:latin typeface="Times New Roman" panose="02020603050405020304" pitchFamily="18" charset="0"/>
                          <a:ea typeface="宋体" panose="02010600030101010101" pitchFamily="2" charset="-122"/>
                        </a:rPr>
                        <a:t>(NH</a:t>
                      </a:r>
                      <a:r>
                        <a:rPr lang="en-US" sz="900" kern="100" baseline="-25000">
                          <a:solidFill>
                            <a:srgbClr val="000000"/>
                          </a:solidFill>
                          <a:effectLst/>
                          <a:latin typeface="Times New Roman" panose="02020603050405020304" pitchFamily="18" charset="0"/>
                          <a:ea typeface="宋体" panose="02010600030101010101" pitchFamily="2" charset="-122"/>
                        </a:rPr>
                        <a:t>4</a:t>
                      </a:r>
                      <a:r>
                        <a:rPr lang="en-US" sz="900" kern="100">
                          <a:solidFill>
                            <a:srgbClr val="000000"/>
                          </a:solidFill>
                          <a:effectLst/>
                          <a:latin typeface="Times New Roman" panose="02020603050405020304" pitchFamily="18" charset="0"/>
                          <a:ea typeface="宋体" panose="02010600030101010101" pitchFamily="2" charset="-122"/>
                        </a:rPr>
                        <a:t>)</a:t>
                      </a:r>
                      <a:r>
                        <a:rPr lang="en-US" sz="900" kern="100" baseline="-25000">
                          <a:solidFill>
                            <a:srgbClr val="000000"/>
                          </a:solidFill>
                          <a:effectLst/>
                          <a:latin typeface="Times New Roman" panose="02020603050405020304" pitchFamily="18" charset="0"/>
                          <a:ea typeface="宋体" panose="02010600030101010101" pitchFamily="2" charset="-122"/>
                        </a:rPr>
                        <a:t>2</a:t>
                      </a:r>
                      <a:r>
                        <a:rPr lang="en-US" sz="900" kern="100">
                          <a:solidFill>
                            <a:srgbClr val="000000"/>
                          </a:solidFill>
                          <a:effectLst/>
                          <a:latin typeface="Times New Roman" panose="02020603050405020304" pitchFamily="18" charset="0"/>
                          <a:ea typeface="宋体" panose="02010600030101010101" pitchFamily="2" charset="-122"/>
                        </a:rPr>
                        <a:t>S</a:t>
                      </a:r>
                      <a:r>
                        <a:rPr lang="en-US" sz="900" kern="100" baseline="-25000">
                          <a:solidFill>
                            <a:srgbClr val="000000"/>
                          </a:solidFill>
                          <a:effectLst/>
                          <a:latin typeface="Times New Roman" panose="02020603050405020304" pitchFamily="18" charset="0"/>
                          <a:ea typeface="宋体" panose="02010600030101010101" pitchFamily="2" charset="-122"/>
                        </a:rPr>
                        <a:t>x</a:t>
                      </a:r>
                      <a:r>
                        <a:rPr lang="en-US" sz="900" kern="100">
                          <a:solidFill>
                            <a:srgbClr val="000000"/>
                          </a:solidFill>
                          <a:effectLst/>
                          <a:latin typeface="Times New Roman" panose="02020603050405020304" pitchFamily="18" charset="0"/>
                          <a:ea typeface="宋体" panose="02010600030101010101" pitchFamily="2" charset="-122"/>
                        </a:rPr>
                        <a:t>+H</a:t>
                      </a:r>
                      <a:r>
                        <a:rPr lang="en-US" sz="900" kern="100" baseline="-25000">
                          <a:solidFill>
                            <a:srgbClr val="000000"/>
                          </a:solidFill>
                          <a:effectLst/>
                          <a:latin typeface="Times New Roman" panose="02020603050405020304" pitchFamily="18" charset="0"/>
                          <a:ea typeface="宋体" panose="02010600030101010101" pitchFamily="2" charset="-122"/>
                        </a:rPr>
                        <a:t>2</a:t>
                      </a:r>
                      <a:r>
                        <a:rPr lang="en-US" sz="900" kern="100">
                          <a:solidFill>
                            <a:srgbClr val="000000"/>
                          </a:solidFill>
                          <a:effectLst/>
                          <a:latin typeface="Times New Roman" panose="02020603050405020304" pitchFamily="18" charset="0"/>
                          <a:ea typeface="宋体" panose="02010600030101010101" pitchFamily="2" charset="-122"/>
                        </a:rPr>
                        <a:t>O</a:t>
                      </a:r>
                      <a:endParaRPr lang="zh-CN" sz="1050" kern="100">
                        <a:effectLst/>
                        <a:latin typeface="Times New Roman" panose="02020603050405020304" pitchFamily="18" charset="0"/>
                        <a:ea typeface="宋体" panose="02010600030101010101" pitchFamily="2" charset="-122"/>
                      </a:endParaRPr>
                    </a:p>
                    <a:p>
                      <a:pPr algn="just">
                        <a:lnSpc>
                          <a:spcPct val="150000"/>
                        </a:lnSpc>
                      </a:pPr>
                      <a:r>
                        <a:rPr lang="en-US" sz="900" kern="100">
                          <a:solidFill>
                            <a:srgbClr val="000000"/>
                          </a:solidFill>
                          <a:effectLst/>
                          <a:latin typeface="Times New Roman" panose="02020603050405020304" pitchFamily="18" charset="0"/>
                          <a:ea typeface="宋体" panose="02010600030101010101" pitchFamily="2" charset="-122"/>
                        </a:rPr>
                        <a:t>NH</a:t>
                      </a:r>
                      <a:r>
                        <a:rPr lang="en-US" sz="900" kern="100" baseline="-25000">
                          <a:solidFill>
                            <a:srgbClr val="000000"/>
                          </a:solidFill>
                          <a:effectLst/>
                          <a:latin typeface="Times New Roman" panose="02020603050405020304" pitchFamily="18" charset="0"/>
                          <a:ea typeface="宋体" panose="02010600030101010101" pitchFamily="2" charset="-122"/>
                        </a:rPr>
                        <a:t>4</a:t>
                      </a:r>
                      <a:r>
                        <a:rPr lang="en-US" sz="900" kern="100">
                          <a:solidFill>
                            <a:srgbClr val="000000"/>
                          </a:solidFill>
                          <a:effectLst/>
                          <a:latin typeface="Times New Roman" panose="02020603050405020304" pitchFamily="18" charset="0"/>
                          <a:ea typeface="宋体" panose="02010600030101010101" pitchFamily="2" charset="-122"/>
                        </a:rPr>
                        <a:t>HS+1/2O</a:t>
                      </a:r>
                      <a:r>
                        <a:rPr lang="en-US" sz="900" kern="100" baseline="-25000">
                          <a:solidFill>
                            <a:srgbClr val="000000"/>
                          </a:solidFill>
                          <a:effectLst/>
                          <a:latin typeface="Times New Roman" panose="02020603050405020304" pitchFamily="18" charset="0"/>
                          <a:ea typeface="宋体" panose="02010600030101010101" pitchFamily="2" charset="-122"/>
                        </a:rPr>
                        <a:t>2</a:t>
                      </a:r>
                      <a:r>
                        <a:rPr lang="zh-CN" sz="900" kern="100">
                          <a:solidFill>
                            <a:srgbClr val="000000"/>
                          </a:solidFill>
                          <a:effectLst/>
                          <a:latin typeface="Times New Roman" panose="02020603050405020304" pitchFamily="18" charset="0"/>
                          <a:ea typeface="宋体" panose="02010600030101010101" pitchFamily="2" charset="-122"/>
                        </a:rPr>
                        <a:t>→</a:t>
                      </a:r>
                      <a:r>
                        <a:rPr lang="en-US" sz="900" kern="100">
                          <a:solidFill>
                            <a:srgbClr val="000000"/>
                          </a:solidFill>
                          <a:effectLst/>
                          <a:latin typeface="Times New Roman" panose="02020603050405020304" pitchFamily="18" charset="0"/>
                          <a:ea typeface="宋体" panose="02010600030101010101" pitchFamily="2" charset="-122"/>
                        </a:rPr>
                        <a:t>S+NH</a:t>
                      </a:r>
                      <a:r>
                        <a:rPr lang="en-US" sz="900" kern="100" baseline="-25000">
                          <a:solidFill>
                            <a:srgbClr val="000000"/>
                          </a:solidFill>
                          <a:effectLst/>
                          <a:latin typeface="Times New Roman" panose="02020603050405020304" pitchFamily="18" charset="0"/>
                          <a:ea typeface="宋体" panose="02010600030101010101" pitchFamily="2" charset="-122"/>
                        </a:rPr>
                        <a:t>3</a:t>
                      </a:r>
                      <a:r>
                        <a:rPr lang="zh-CN" sz="900" kern="100">
                          <a:solidFill>
                            <a:srgbClr val="000000"/>
                          </a:solidFill>
                          <a:effectLst/>
                          <a:latin typeface="Times New Roman" panose="02020603050405020304" pitchFamily="18" charset="0"/>
                          <a:ea typeface="微软雅黑" panose="020B0503020204020204" pitchFamily="34" charset="-122"/>
                        </a:rPr>
                        <a:t>∙</a:t>
                      </a:r>
                      <a:r>
                        <a:rPr lang="en-US" sz="900" kern="100">
                          <a:solidFill>
                            <a:srgbClr val="000000"/>
                          </a:solidFill>
                          <a:effectLst/>
                          <a:latin typeface="Times New Roman" panose="02020603050405020304" pitchFamily="18" charset="0"/>
                          <a:ea typeface="宋体" panose="02010600030101010101" pitchFamily="2" charset="-122"/>
                        </a:rPr>
                        <a:t>H</a:t>
                      </a:r>
                      <a:r>
                        <a:rPr lang="en-US" sz="900" kern="100" baseline="-25000">
                          <a:solidFill>
                            <a:srgbClr val="000000"/>
                          </a:solidFill>
                          <a:effectLst/>
                          <a:latin typeface="Times New Roman" panose="02020603050405020304" pitchFamily="18" charset="0"/>
                          <a:ea typeface="宋体" panose="02010600030101010101" pitchFamily="2" charset="-122"/>
                        </a:rPr>
                        <a:t>2</a:t>
                      </a:r>
                      <a:r>
                        <a:rPr lang="en-US" sz="900" kern="100">
                          <a:solidFill>
                            <a:srgbClr val="000000"/>
                          </a:solidFill>
                          <a:effectLst/>
                          <a:latin typeface="Times New Roman" panose="02020603050405020304" pitchFamily="18" charset="0"/>
                          <a:ea typeface="宋体" panose="02010600030101010101" pitchFamily="2" charset="-122"/>
                        </a:rPr>
                        <a:t>O</a:t>
                      </a:r>
                      <a:endParaRPr lang="zh-CN" sz="1050" kern="100">
                        <a:effectLst/>
                        <a:latin typeface="Times New Roman" panose="02020603050405020304" pitchFamily="18" charset="0"/>
                        <a:ea typeface="宋体" panose="02010600030101010101" pitchFamily="2" charset="-122"/>
                      </a:endParaRPr>
                    </a:p>
                    <a:p>
                      <a:pPr algn="just">
                        <a:lnSpc>
                          <a:spcPct val="150000"/>
                        </a:lnSpc>
                      </a:pPr>
                      <a:r>
                        <a:rPr lang="en-US" sz="900" kern="100">
                          <a:solidFill>
                            <a:srgbClr val="000000"/>
                          </a:solidFill>
                          <a:effectLst/>
                          <a:latin typeface="Times New Roman" panose="02020603050405020304" pitchFamily="18" charset="0"/>
                          <a:ea typeface="宋体" panose="02010600030101010101" pitchFamily="2" charset="-122"/>
                        </a:rPr>
                        <a:t>(NH</a:t>
                      </a:r>
                      <a:r>
                        <a:rPr lang="en-US" sz="900" kern="100" baseline="-25000">
                          <a:solidFill>
                            <a:srgbClr val="000000"/>
                          </a:solidFill>
                          <a:effectLst/>
                          <a:latin typeface="Times New Roman" panose="02020603050405020304" pitchFamily="18" charset="0"/>
                          <a:ea typeface="宋体" panose="02010600030101010101" pitchFamily="2" charset="-122"/>
                        </a:rPr>
                        <a:t>4</a:t>
                      </a:r>
                      <a:r>
                        <a:rPr lang="en-US" sz="900" kern="100">
                          <a:solidFill>
                            <a:srgbClr val="000000"/>
                          </a:solidFill>
                          <a:effectLst/>
                          <a:latin typeface="Times New Roman" panose="02020603050405020304" pitchFamily="18" charset="0"/>
                          <a:ea typeface="宋体" panose="02010600030101010101" pitchFamily="2" charset="-122"/>
                        </a:rPr>
                        <a:t>)</a:t>
                      </a:r>
                      <a:r>
                        <a:rPr lang="en-US" sz="900" kern="100" baseline="-25000">
                          <a:solidFill>
                            <a:srgbClr val="000000"/>
                          </a:solidFill>
                          <a:effectLst/>
                          <a:latin typeface="Times New Roman" panose="02020603050405020304" pitchFamily="18" charset="0"/>
                          <a:ea typeface="宋体" panose="02010600030101010101" pitchFamily="2" charset="-122"/>
                        </a:rPr>
                        <a:t>2</a:t>
                      </a:r>
                      <a:r>
                        <a:rPr lang="en-US" sz="900" kern="100">
                          <a:solidFill>
                            <a:srgbClr val="000000"/>
                          </a:solidFill>
                          <a:effectLst/>
                          <a:latin typeface="Times New Roman" panose="02020603050405020304" pitchFamily="18" charset="0"/>
                          <a:ea typeface="宋体" panose="02010600030101010101" pitchFamily="2" charset="-122"/>
                        </a:rPr>
                        <a:t>S</a:t>
                      </a:r>
                      <a:r>
                        <a:rPr lang="en-US" sz="900" kern="100" baseline="-25000">
                          <a:solidFill>
                            <a:srgbClr val="000000"/>
                          </a:solidFill>
                          <a:effectLst/>
                          <a:latin typeface="Times New Roman" panose="02020603050405020304" pitchFamily="18" charset="0"/>
                          <a:ea typeface="宋体" panose="02010600030101010101" pitchFamily="2" charset="-122"/>
                        </a:rPr>
                        <a:t>x</a:t>
                      </a:r>
                      <a:r>
                        <a:rPr lang="en-US" sz="900" kern="100">
                          <a:solidFill>
                            <a:srgbClr val="000000"/>
                          </a:solidFill>
                          <a:effectLst/>
                          <a:latin typeface="Times New Roman" panose="02020603050405020304" pitchFamily="18" charset="0"/>
                          <a:ea typeface="宋体" panose="02010600030101010101" pitchFamily="2" charset="-122"/>
                        </a:rPr>
                        <a:t>+1/2O</a:t>
                      </a:r>
                      <a:r>
                        <a:rPr lang="en-US" sz="900" kern="100" baseline="-25000">
                          <a:solidFill>
                            <a:srgbClr val="000000"/>
                          </a:solidFill>
                          <a:effectLst/>
                          <a:latin typeface="Times New Roman" panose="02020603050405020304" pitchFamily="18" charset="0"/>
                          <a:ea typeface="宋体" panose="02010600030101010101" pitchFamily="2" charset="-122"/>
                        </a:rPr>
                        <a:t>2</a:t>
                      </a:r>
                      <a:r>
                        <a:rPr lang="en-US" sz="900" kern="100">
                          <a:solidFill>
                            <a:srgbClr val="000000"/>
                          </a:solidFill>
                          <a:effectLst/>
                          <a:latin typeface="Times New Roman" panose="02020603050405020304" pitchFamily="18" charset="0"/>
                          <a:ea typeface="宋体" panose="02010600030101010101" pitchFamily="2" charset="-122"/>
                        </a:rPr>
                        <a:t>+H</a:t>
                      </a:r>
                      <a:r>
                        <a:rPr lang="en-US" sz="900" kern="100" baseline="-25000">
                          <a:solidFill>
                            <a:srgbClr val="000000"/>
                          </a:solidFill>
                          <a:effectLst/>
                          <a:latin typeface="Times New Roman" panose="02020603050405020304" pitchFamily="18" charset="0"/>
                          <a:ea typeface="宋体" panose="02010600030101010101" pitchFamily="2" charset="-122"/>
                        </a:rPr>
                        <a:t>2</a:t>
                      </a:r>
                      <a:r>
                        <a:rPr lang="en-US" sz="900" kern="100">
                          <a:solidFill>
                            <a:srgbClr val="000000"/>
                          </a:solidFill>
                          <a:effectLst/>
                          <a:latin typeface="Times New Roman" panose="02020603050405020304" pitchFamily="18" charset="0"/>
                          <a:ea typeface="宋体" panose="02010600030101010101" pitchFamily="2" charset="-122"/>
                        </a:rPr>
                        <a:t>O</a:t>
                      </a:r>
                      <a:r>
                        <a:rPr lang="zh-CN" sz="900" kern="100">
                          <a:solidFill>
                            <a:srgbClr val="000000"/>
                          </a:solidFill>
                          <a:effectLst/>
                          <a:latin typeface="Times New Roman" panose="02020603050405020304" pitchFamily="18" charset="0"/>
                          <a:ea typeface="宋体" panose="02010600030101010101" pitchFamily="2" charset="-122"/>
                        </a:rPr>
                        <a:t>→</a:t>
                      </a:r>
                      <a:r>
                        <a:rPr lang="en-US" sz="900" kern="100">
                          <a:solidFill>
                            <a:srgbClr val="000000"/>
                          </a:solidFill>
                          <a:effectLst/>
                          <a:latin typeface="Times New Roman" panose="02020603050405020304" pitchFamily="18" charset="0"/>
                          <a:ea typeface="宋体" panose="02010600030101010101" pitchFamily="2" charset="-122"/>
                        </a:rPr>
                        <a:t>S</a:t>
                      </a:r>
                      <a:r>
                        <a:rPr lang="en-US" sz="900" kern="100" baseline="-25000">
                          <a:solidFill>
                            <a:srgbClr val="000000"/>
                          </a:solidFill>
                          <a:effectLst/>
                          <a:latin typeface="Times New Roman" panose="02020603050405020304" pitchFamily="18" charset="0"/>
                          <a:ea typeface="宋体" panose="02010600030101010101" pitchFamily="2" charset="-122"/>
                        </a:rPr>
                        <a:t>x</a:t>
                      </a:r>
                      <a:r>
                        <a:rPr lang="en-US" sz="900" kern="100">
                          <a:solidFill>
                            <a:srgbClr val="000000"/>
                          </a:solidFill>
                          <a:effectLst/>
                          <a:latin typeface="Times New Roman" panose="02020603050405020304" pitchFamily="18" charset="0"/>
                          <a:ea typeface="宋体" panose="02010600030101010101" pitchFamily="2" charset="-122"/>
                        </a:rPr>
                        <a:t>+2NH</a:t>
                      </a:r>
                      <a:r>
                        <a:rPr lang="en-US" sz="900" kern="100" baseline="-25000">
                          <a:solidFill>
                            <a:srgbClr val="000000"/>
                          </a:solidFill>
                          <a:effectLst/>
                          <a:latin typeface="Times New Roman" panose="02020603050405020304" pitchFamily="18" charset="0"/>
                          <a:ea typeface="宋体" panose="02010600030101010101" pitchFamily="2" charset="-122"/>
                        </a:rPr>
                        <a:t>3</a:t>
                      </a:r>
                      <a:r>
                        <a:rPr lang="zh-CN" sz="900" kern="100">
                          <a:solidFill>
                            <a:srgbClr val="000000"/>
                          </a:solidFill>
                          <a:effectLst/>
                          <a:latin typeface="Times New Roman" panose="02020603050405020304" pitchFamily="18" charset="0"/>
                          <a:ea typeface="微软雅黑" panose="020B0503020204020204" pitchFamily="34" charset="-122"/>
                        </a:rPr>
                        <a:t>∙</a:t>
                      </a:r>
                      <a:r>
                        <a:rPr lang="en-US" sz="900" kern="100">
                          <a:solidFill>
                            <a:srgbClr val="000000"/>
                          </a:solidFill>
                          <a:effectLst/>
                          <a:latin typeface="Times New Roman" panose="02020603050405020304" pitchFamily="18" charset="0"/>
                          <a:ea typeface="宋体" panose="02010600030101010101" pitchFamily="2" charset="-122"/>
                        </a:rPr>
                        <a:t>H</a:t>
                      </a:r>
                      <a:r>
                        <a:rPr lang="en-US" sz="900" kern="100" baseline="-25000">
                          <a:solidFill>
                            <a:srgbClr val="000000"/>
                          </a:solidFill>
                          <a:effectLst/>
                          <a:latin typeface="Times New Roman" panose="02020603050405020304" pitchFamily="18" charset="0"/>
                          <a:ea typeface="宋体" panose="02010600030101010101" pitchFamily="2" charset="-122"/>
                        </a:rPr>
                        <a:t>2</a:t>
                      </a:r>
                      <a:r>
                        <a:rPr lang="en-US" sz="900" kern="100">
                          <a:solidFill>
                            <a:srgbClr val="000000"/>
                          </a:solidFill>
                          <a:effectLst/>
                          <a:latin typeface="Times New Roman" panose="02020603050405020304" pitchFamily="18" charset="0"/>
                          <a:ea typeface="宋体" panose="02010600030101010101" pitchFamily="2" charset="-122"/>
                        </a:rPr>
                        <a:t>O</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noFill/>
                  </a:tcPr>
                </a:tc>
                <a:tc>
                  <a:txBody>
                    <a:bodyPr/>
                    <a:lstStyle/>
                    <a:p>
                      <a:pPr algn="just">
                        <a:lnSpc>
                          <a:spcPct val="150000"/>
                        </a:lnSpc>
                      </a:pPr>
                      <a:r>
                        <a:rPr lang="en-US" sz="900" kern="100">
                          <a:solidFill>
                            <a:srgbClr val="000000"/>
                          </a:solidFill>
                          <a:effectLst/>
                          <a:latin typeface="Times New Roman" panose="02020603050405020304" pitchFamily="18" charset="0"/>
                          <a:ea typeface="宋体" panose="02010600030101010101" pitchFamily="2" charset="-122"/>
                        </a:rPr>
                        <a:t>Na</a:t>
                      </a:r>
                      <a:r>
                        <a:rPr lang="en-US" sz="900" kern="100" baseline="-25000">
                          <a:solidFill>
                            <a:srgbClr val="000000"/>
                          </a:solidFill>
                          <a:effectLst/>
                          <a:latin typeface="Times New Roman" panose="02020603050405020304" pitchFamily="18" charset="0"/>
                          <a:ea typeface="宋体" panose="02010600030101010101" pitchFamily="2" charset="-122"/>
                        </a:rPr>
                        <a:t>2</a:t>
                      </a:r>
                      <a:r>
                        <a:rPr lang="en-US" sz="900" kern="100">
                          <a:solidFill>
                            <a:srgbClr val="000000"/>
                          </a:solidFill>
                          <a:effectLst/>
                          <a:latin typeface="Times New Roman" panose="02020603050405020304" pitchFamily="18" charset="0"/>
                          <a:ea typeface="宋体" panose="02010600030101010101" pitchFamily="2" charset="-122"/>
                        </a:rPr>
                        <a:t>CO</a:t>
                      </a:r>
                      <a:r>
                        <a:rPr lang="en-US" sz="900" kern="100" baseline="-25000">
                          <a:solidFill>
                            <a:srgbClr val="000000"/>
                          </a:solidFill>
                          <a:effectLst/>
                          <a:latin typeface="Times New Roman" panose="02020603050405020304" pitchFamily="18" charset="0"/>
                          <a:ea typeface="宋体" panose="02010600030101010101" pitchFamily="2" charset="-122"/>
                        </a:rPr>
                        <a:t>3</a:t>
                      </a:r>
                      <a:r>
                        <a:rPr lang="en-US" sz="900" kern="100">
                          <a:solidFill>
                            <a:srgbClr val="000000"/>
                          </a:solidFill>
                          <a:effectLst/>
                          <a:latin typeface="Times New Roman" panose="02020603050405020304" pitchFamily="18" charset="0"/>
                          <a:ea typeface="宋体" panose="02010600030101010101" pitchFamily="2" charset="-122"/>
                        </a:rPr>
                        <a:t>+H</a:t>
                      </a:r>
                      <a:r>
                        <a:rPr lang="en-US" sz="900" kern="100" baseline="-25000">
                          <a:solidFill>
                            <a:srgbClr val="000000"/>
                          </a:solidFill>
                          <a:effectLst/>
                          <a:latin typeface="Times New Roman" panose="02020603050405020304" pitchFamily="18" charset="0"/>
                          <a:ea typeface="宋体" panose="02010600030101010101" pitchFamily="2" charset="-122"/>
                        </a:rPr>
                        <a:t>2</a:t>
                      </a:r>
                      <a:r>
                        <a:rPr lang="en-US" sz="900" kern="100">
                          <a:solidFill>
                            <a:srgbClr val="000000"/>
                          </a:solidFill>
                          <a:effectLst/>
                          <a:latin typeface="Times New Roman" panose="02020603050405020304" pitchFamily="18" charset="0"/>
                          <a:ea typeface="宋体" panose="02010600030101010101" pitchFamily="2" charset="-122"/>
                        </a:rPr>
                        <a:t>S</a:t>
                      </a:r>
                      <a:r>
                        <a:rPr lang="zh-CN" sz="900" kern="100">
                          <a:solidFill>
                            <a:srgbClr val="000000"/>
                          </a:solidFill>
                          <a:effectLst/>
                          <a:latin typeface="Times New Roman" panose="02020603050405020304" pitchFamily="18" charset="0"/>
                          <a:ea typeface="宋体" panose="02010600030101010101" pitchFamily="2" charset="-122"/>
                        </a:rPr>
                        <a:t>→</a:t>
                      </a:r>
                      <a:r>
                        <a:rPr lang="en-US" sz="900" kern="100">
                          <a:solidFill>
                            <a:srgbClr val="000000"/>
                          </a:solidFill>
                          <a:effectLst/>
                          <a:latin typeface="Times New Roman" panose="02020603050405020304" pitchFamily="18" charset="0"/>
                          <a:ea typeface="宋体" panose="02010600030101010101" pitchFamily="2" charset="-122"/>
                        </a:rPr>
                        <a:t>NaHS+NaHCO</a:t>
                      </a:r>
                      <a:r>
                        <a:rPr lang="en-US" sz="900" kern="100" baseline="-25000">
                          <a:solidFill>
                            <a:srgbClr val="000000"/>
                          </a:solidFill>
                          <a:effectLst/>
                          <a:latin typeface="Times New Roman" panose="02020603050405020304" pitchFamily="18" charset="0"/>
                          <a:ea typeface="宋体" panose="02010600030101010101" pitchFamily="2" charset="-122"/>
                        </a:rPr>
                        <a:t>3</a:t>
                      </a:r>
                      <a:endParaRPr lang="zh-CN" sz="1050" kern="100">
                        <a:effectLst/>
                        <a:latin typeface="Times New Roman" panose="02020603050405020304" pitchFamily="18" charset="0"/>
                        <a:ea typeface="宋体" panose="02010600030101010101" pitchFamily="2" charset="-122"/>
                      </a:endParaRPr>
                    </a:p>
                    <a:p>
                      <a:pPr algn="just">
                        <a:lnSpc>
                          <a:spcPct val="150000"/>
                        </a:lnSpc>
                      </a:pPr>
                      <a:r>
                        <a:rPr lang="en-US" sz="900" kern="100">
                          <a:solidFill>
                            <a:srgbClr val="000000"/>
                          </a:solidFill>
                          <a:effectLst/>
                          <a:latin typeface="Times New Roman" panose="02020603050405020304" pitchFamily="18" charset="0"/>
                          <a:ea typeface="宋体" panose="02010600030101010101" pitchFamily="2" charset="-122"/>
                        </a:rPr>
                        <a:t>2NaHS+4NaVO</a:t>
                      </a:r>
                      <a:r>
                        <a:rPr lang="en-US" sz="900" kern="100" baseline="-25000">
                          <a:solidFill>
                            <a:srgbClr val="000000"/>
                          </a:solidFill>
                          <a:effectLst/>
                          <a:latin typeface="Times New Roman" panose="02020603050405020304" pitchFamily="18" charset="0"/>
                          <a:ea typeface="宋体" panose="02010600030101010101" pitchFamily="2" charset="-122"/>
                        </a:rPr>
                        <a:t>3</a:t>
                      </a:r>
                      <a:r>
                        <a:rPr lang="en-US" sz="900" kern="100">
                          <a:solidFill>
                            <a:srgbClr val="000000"/>
                          </a:solidFill>
                          <a:effectLst/>
                          <a:latin typeface="Times New Roman" panose="02020603050405020304" pitchFamily="18" charset="0"/>
                          <a:ea typeface="宋体" panose="02010600030101010101" pitchFamily="2" charset="-122"/>
                        </a:rPr>
                        <a:t>+H</a:t>
                      </a:r>
                      <a:r>
                        <a:rPr lang="en-US" sz="900" kern="100" baseline="-25000">
                          <a:solidFill>
                            <a:srgbClr val="000000"/>
                          </a:solidFill>
                          <a:effectLst/>
                          <a:latin typeface="Times New Roman" panose="02020603050405020304" pitchFamily="18" charset="0"/>
                          <a:ea typeface="宋体" panose="02010600030101010101" pitchFamily="2" charset="-122"/>
                        </a:rPr>
                        <a:t>2</a:t>
                      </a:r>
                      <a:r>
                        <a:rPr lang="en-US" sz="900" kern="100">
                          <a:solidFill>
                            <a:srgbClr val="000000"/>
                          </a:solidFill>
                          <a:effectLst/>
                          <a:latin typeface="Times New Roman" panose="02020603050405020304" pitchFamily="18" charset="0"/>
                          <a:ea typeface="宋体" panose="02010600030101010101" pitchFamily="2" charset="-122"/>
                        </a:rPr>
                        <a:t>O</a:t>
                      </a:r>
                      <a:r>
                        <a:rPr lang="zh-CN" sz="900" kern="100">
                          <a:solidFill>
                            <a:srgbClr val="000000"/>
                          </a:solidFill>
                          <a:effectLst/>
                          <a:latin typeface="Times New Roman" panose="02020603050405020304" pitchFamily="18" charset="0"/>
                          <a:ea typeface="宋体" panose="02010600030101010101" pitchFamily="2" charset="-122"/>
                        </a:rPr>
                        <a:t>→</a:t>
                      </a:r>
                      <a:r>
                        <a:rPr lang="en-US" sz="900" kern="100">
                          <a:solidFill>
                            <a:srgbClr val="000000"/>
                          </a:solidFill>
                          <a:effectLst/>
                          <a:latin typeface="Times New Roman" panose="02020603050405020304" pitchFamily="18" charset="0"/>
                          <a:ea typeface="宋体" panose="02010600030101010101" pitchFamily="2" charset="-122"/>
                        </a:rPr>
                        <a:t>Na</a:t>
                      </a:r>
                      <a:r>
                        <a:rPr lang="en-US" sz="900" kern="100" baseline="-25000">
                          <a:solidFill>
                            <a:srgbClr val="000000"/>
                          </a:solidFill>
                          <a:effectLst/>
                          <a:latin typeface="Times New Roman" panose="02020603050405020304" pitchFamily="18" charset="0"/>
                          <a:ea typeface="宋体" panose="02010600030101010101" pitchFamily="2" charset="-122"/>
                        </a:rPr>
                        <a:t>2</a:t>
                      </a:r>
                      <a:r>
                        <a:rPr lang="en-US" sz="900" kern="100">
                          <a:solidFill>
                            <a:srgbClr val="000000"/>
                          </a:solidFill>
                          <a:effectLst/>
                          <a:latin typeface="Times New Roman" panose="02020603050405020304" pitchFamily="18" charset="0"/>
                          <a:ea typeface="宋体" panose="02010600030101010101" pitchFamily="2" charset="-122"/>
                        </a:rPr>
                        <a:t>V</a:t>
                      </a:r>
                      <a:r>
                        <a:rPr lang="en-US" sz="900" kern="100" baseline="-25000">
                          <a:solidFill>
                            <a:srgbClr val="000000"/>
                          </a:solidFill>
                          <a:effectLst/>
                          <a:latin typeface="Times New Roman" panose="02020603050405020304" pitchFamily="18" charset="0"/>
                          <a:ea typeface="宋体" panose="02010600030101010101" pitchFamily="2" charset="-122"/>
                        </a:rPr>
                        <a:t>4</a:t>
                      </a:r>
                      <a:r>
                        <a:rPr lang="en-US" sz="900" kern="100">
                          <a:solidFill>
                            <a:srgbClr val="000000"/>
                          </a:solidFill>
                          <a:effectLst/>
                          <a:latin typeface="Times New Roman" panose="02020603050405020304" pitchFamily="18" charset="0"/>
                          <a:ea typeface="宋体" panose="02010600030101010101" pitchFamily="2" charset="-122"/>
                        </a:rPr>
                        <a:t>O</a:t>
                      </a:r>
                      <a:r>
                        <a:rPr lang="en-US" sz="900" kern="100" baseline="-25000">
                          <a:solidFill>
                            <a:srgbClr val="000000"/>
                          </a:solidFill>
                          <a:effectLst/>
                          <a:latin typeface="Times New Roman" panose="02020603050405020304" pitchFamily="18" charset="0"/>
                          <a:ea typeface="宋体" panose="02010600030101010101" pitchFamily="2" charset="-122"/>
                        </a:rPr>
                        <a:t>9</a:t>
                      </a:r>
                      <a:r>
                        <a:rPr lang="en-US" sz="900" kern="100">
                          <a:solidFill>
                            <a:srgbClr val="000000"/>
                          </a:solidFill>
                          <a:effectLst/>
                          <a:latin typeface="Times New Roman" panose="02020603050405020304" pitchFamily="18" charset="0"/>
                          <a:ea typeface="宋体" panose="02010600030101010101" pitchFamily="2" charset="-122"/>
                        </a:rPr>
                        <a:t>+4NaOH+2S</a:t>
                      </a:r>
                      <a:endParaRPr lang="zh-CN" sz="1050" kern="100">
                        <a:effectLst/>
                        <a:latin typeface="Times New Roman" panose="02020603050405020304" pitchFamily="18" charset="0"/>
                        <a:ea typeface="宋体" panose="02010600030101010101" pitchFamily="2" charset="-122"/>
                      </a:endParaRPr>
                    </a:p>
                    <a:p>
                      <a:pPr algn="just">
                        <a:lnSpc>
                          <a:spcPct val="150000"/>
                        </a:lnSpc>
                      </a:pPr>
                      <a:r>
                        <a:rPr lang="en-US" sz="900" kern="100">
                          <a:solidFill>
                            <a:srgbClr val="000000"/>
                          </a:solidFill>
                          <a:effectLst/>
                          <a:latin typeface="Times New Roman" panose="02020603050405020304" pitchFamily="18" charset="0"/>
                          <a:ea typeface="微软雅黑" panose="020B0503020204020204" pitchFamily="34" charset="-122"/>
                        </a:rPr>
                        <a:t>Na</a:t>
                      </a:r>
                      <a:r>
                        <a:rPr lang="en-US" sz="900" kern="100" baseline="-25000">
                          <a:solidFill>
                            <a:srgbClr val="000000"/>
                          </a:solidFill>
                          <a:effectLst/>
                          <a:latin typeface="Times New Roman" panose="02020603050405020304" pitchFamily="18" charset="0"/>
                          <a:ea typeface="微软雅黑" panose="020B0503020204020204" pitchFamily="34" charset="-122"/>
                        </a:rPr>
                        <a:t>2</a:t>
                      </a:r>
                      <a:r>
                        <a:rPr lang="en-US" sz="900" kern="100">
                          <a:solidFill>
                            <a:srgbClr val="000000"/>
                          </a:solidFill>
                          <a:effectLst/>
                          <a:latin typeface="Times New Roman" panose="02020603050405020304" pitchFamily="18" charset="0"/>
                          <a:ea typeface="微软雅黑" panose="020B0503020204020204" pitchFamily="34" charset="-122"/>
                        </a:rPr>
                        <a:t>V</a:t>
                      </a:r>
                      <a:r>
                        <a:rPr lang="en-US" sz="900" kern="100" baseline="-25000">
                          <a:solidFill>
                            <a:srgbClr val="000000"/>
                          </a:solidFill>
                          <a:effectLst/>
                          <a:latin typeface="Times New Roman" panose="02020603050405020304" pitchFamily="18" charset="0"/>
                          <a:ea typeface="微软雅黑" panose="020B0503020204020204" pitchFamily="34" charset="-122"/>
                        </a:rPr>
                        <a:t>4</a:t>
                      </a:r>
                      <a:r>
                        <a:rPr lang="en-US" sz="900" kern="100">
                          <a:solidFill>
                            <a:srgbClr val="000000"/>
                          </a:solidFill>
                          <a:effectLst/>
                          <a:latin typeface="Times New Roman" panose="02020603050405020304" pitchFamily="18" charset="0"/>
                          <a:ea typeface="微软雅黑" panose="020B0503020204020204" pitchFamily="34" charset="-122"/>
                        </a:rPr>
                        <a:t>O</a:t>
                      </a:r>
                      <a:r>
                        <a:rPr lang="en-US" sz="900" kern="100" baseline="-25000">
                          <a:solidFill>
                            <a:srgbClr val="000000"/>
                          </a:solidFill>
                          <a:effectLst/>
                          <a:latin typeface="Times New Roman" panose="02020603050405020304" pitchFamily="18" charset="0"/>
                          <a:ea typeface="微软雅黑" panose="020B0503020204020204" pitchFamily="34" charset="-122"/>
                        </a:rPr>
                        <a:t>9</a:t>
                      </a:r>
                      <a:r>
                        <a:rPr lang="en-US" sz="900" kern="100">
                          <a:solidFill>
                            <a:srgbClr val="000000"/>
                          </a:solidFill>
                          <a:effectLst/>
                          <a:latin typeface="Times New Roman" panose="02020603050405020304" pitchFamily="18" charset="0"/>
                          <a:ea typeface="微软雅黑" panose="020B0503020204020204" pitchFamily="34" charset="-122"/>
                        </a:rPr>
                        <a:t>+2ADA</a:t>
                      </a:r>
                      <a:r>
                        <a:rPr lang="en-US" sz="900" kern="100" baseline="-25000">
                          <a:solidFill>
                            <a:srgbClr val="000000"/>
                          </a:solidFill>
                          <a:effectLst/>
                          <a:latin typeface="Times New Roman" panose="02020603050405020304" pitchFamily="18" charset="0"/>
                          <a:ea typeface="微软雅黑" panose="020B0503020204020204" pitchFamily="34" charset="-122"/>
                        </a:rPr>
                        <a:t>(</a:t>
                      </a:r>
                      <a:r>
                        <a:rPr lang="zh-CN" sz="900" kern="100" baseline="-25000">
                          <a:solidFill>
                            <a:srgbClr val="000000"/>
                          </a:solidFill>
                          <a:effectLst/>
                          <a:latin typeface="Times New Roman" panose="02020603050405020304" pitchFamily="18" charset="0"/>
                          <a:ea typeface="微软雅黑" panose="020B0503020204020204" pitchFamily="34" charset="-122"/>
                        </a:rPr>
                        <a:t>氧化态</a:t>
                      </a:r>
                      <a:r>
                        <a:rPr lang="en-US" sz="900" kern="100" baseline="-25000">
                          <a:solidFill>
                            <a:srgbClr val="000000"/>
                          </a:solidFill>
                          <a:effectLst/>
                          <a:latin typeface="Times New Roman" panose="02020603050405020304" pitchFamily="18" charset="0"/>
                          <a:ea typeface="微软雅黑" panose="020B0503020204020204" pitchFamily="34" charset="-122"/>
                        </a:rPr>
                        <a:t>)</a:t>
                      </a:r>
                      <a:r>
                        <a:rPr lang="en-US" sz="900" kern="100">
                          <a:solidFill>
                            <a:srgbClr val="000000"/>
                          </a:solidFill>
                          <a:effectLst/>
                          <a:latin typeface="Times New Roman" panose="02020603050405020304" pitchFamily="18" charset="0"/>
                          <a:ea typeface="微软雅黑" panose="020B0503020204020204" pitchFamily="34" charset="-122"/>
                        </a:rPr>
                        <a:t>+2NaOH+2H</a:t>
                      </a:r>
                      <a:r>
                        <a:rPr lang="en-US" sz="900" kern="100" baseline="-25000">
                          <a:solidFill>
                            <a:srgbClr val="000000"/>
                          </a:solidFill>
                          <a:effectLst/>
                          <a:latin typeface="Times New Roman" panose="02020603050405020304" pitchFamily="18" charset="0"/>
                          <a:ea typeface="微软雅黑" panose="020B0503020204020204" pitchFamily="34" charset="-122"/>
                        </a:rPr>
                        <a:t>2</a:t>
                      </a:r>
                      <a:r>
                        <a:rPr lang="en-US" sz="900" kern="100">
                          <a:solidFill>
                            <a:srgbClr val="000000"/>
                          </a:solidFill>
                          <a:effectLst/>
                          <a:latin typeface="Times New Roman" panose="02020603050405020304" pitchFamily="18" charset="0"/>
                          <a:ea typeface="微软雅黑" panose="020B0503020204020204" pitchFamily="34" charset="-122"/>
                        </a:rPr>
                        <a:t>O</a:t>
                      </a:r>
                      <a:r>
                        <a:rPr lang="en-US" sz="900" kern="100" baseline="-25000">
                          <a:solidFill>
                            <a:srgbClr val="000000"/>
                          </a:solidFill>
                          <a:effectLst/>
                          <a:latin typeface="Times New Roman" panose="02020603050405020304" pitchFamily="18" charset="0"/>
                          <a:ea typeface="微软雅黑" panose="020B0503020204020204" pitchFamily="34" charset="-122"/>
                        </a:rPr>
                        <a:t>2</a:t>
                      </a:r>
                      <a:r>
                        <a:rPr lang="en-US" sz="900" kern="100">
                          <a:solidFill>
                            <a:srgbClr val="000000"/>
                          </a:solidFill>
                          <a:effectLst/>
                          <a:latin typeface="Times New Roman" panose="02020603050405020304" pitchFamily="18" charset="0"/>
                          <a:ea typeface="微软雅黑" panose="020B0503020204020204" pitchFamily="34" charset="-122"/>
                        </a:rPr>
                        <a:t>→4NaVO</a:t>
                      </a:r>
                      <a:r>
                        <a:rPr lang="en-US" sz="900" kern="100" baseline="-25000">
                          <a:solidFill>
                            <a:srgbClr val="000000"/>
                          </a:solidFill>
                          <a:effectLst/>
                          <a:latin typeface="Times New Roman" panose="02020603050405020304" pitchFamily="18" charset="0"/>
                          <a:ea typeface="微软雅黑" panose="020B0503020204020204" pitchFamily="34" charset="-122"/>
                        </a:rPr>
                        <a:t>3</a:t>
                      </a:r>
                      <a:r>
                        <a:rPr lang="en-US" sz="900" kern="100">
                          <a:solidFill>
                            <a:srgbClr val="000000"/>
                          </a:solidFill>
                          <a:effectLst/>
                          <a:latin typeface="Times New Roman" panose="02020603050405020304" pitchFamily="18" charset="0"/>
                          <a:ea typeface="微软雅黑" panose="020B0503020204020204" pitchFamily="34" charset="-122"/>
                        </a:rPr>
                        <a:t>+3H</a:t>
                      </a:r>
                      <a:r>
                        <a:rPr lang="en-US" sz="900" kern="100" baseline="-25000">
                          <a:solidFill>
                            <a:srgbClr val="000000"/>
                          </a:solidFill>
                          <a:effectLst/>
                          <a:latin typeface="Times New Roman" panose="02020603050405020304" pitchFamily="18" charset="0"/>
                          <a:ea typeface="微软雅黑" panose="020B0503020204020204" pitchFamily="34" charset="-122"/>
                        </a:rPr>
                        <a:t>2</a:t>
                      </a:r>
                      <a:r>
                        <a:rPr lang="en-US" sz="900" kern="100">
                          <a:solidFill>
                            <a:srgbClr val="000000"/>
                          </a:solidFill>
                          <a:effectLst/>
                          <a:latin typeface="Times New Roman" panose="02020603050405020304" pitchFamily="18" charset="0"/>
                          <a:ea typeface="微软雅黑" panose="020B0503020204020204" pitchFamily="34" charset="-122"/>
                        </a:rPr>
                        <a:t>O+2ADA</a:t>
                      </a:r>
                      <a:r>
                        <a:rPr lang="en-US" sz="900" kern="100" baseline="-25000">
                          <a:solidFill>
                            <a:srgbClr val="000000"/>
                          </a:solidFill>
                          <a:effectLst/>
                          <a:latin typeface="Times New Roman" panose="02020603050405020304" pitchFamily="18" charset="0"/>
                          <a:ea typeface="微软雅黑" panose="020B0503020204020204" pitchFamily="34" charset="-122"/>
                        </a:rPr>
                        <a:t>(</a:t>
                      </a:r>
                      <a:r>
                        <a:rPr lang="zh-CN" sz="900" kern="100" baseline="-25000">
                          <a:solidFill>
                            <a:srgbClr val="000000"/>
                          </a:solidFill>
                          <a:effectLst/>
                          <a:latin typeface="Times New Roman" panose="02020603050405020304" pitchFamily="18" charset="0"/>
                          <a:ea typeface="微软雅黑" panose="020B0503020204020204" pitchFamily="34" charset="-122"/>
                        </a:rPr>
                        <a:t>还原态</a:t>
                      </a:r>
                      <a:r>
                        <a:rPr lang="en-US" sz="900" kern="100" baseline="-25000">
                          <a:solidFill>
                            <a:srgbClr val="000000"/>
                          </a:solidFill>
                          <a:effectLst/>
                          <a:latin typeface="Times New Roman" panose="02020603050405020304" pitchFamily="18" charset="0"/>
                          <a:ea typeface="微软雅黑" panose="020B0503020204020204" pitchFamily="34" charset="-122"/>
                        </a:rPr>
                        <a:t>)</a:t>
                      </a:r>
                      <a:endParaRPr lang="zh-CN" sz="1050" kern="100">
                        <a:effectLst/>
                        <a:latin typeface="Times New Roman" panose="02020603050405020304" pitchFamily="18" charset="0"/>
                        <a:ea typeface="宋体" panose="02010600030101010101" pitchFamily="2" charset="-122"/>
                      </a:endParaRPr>
                    </a:p>
                    <a:p>
                      <a:pPr algn="just">
                        <a:lnSpc>
                          <a:spcPct val="150000"/>
                        </a:lnSpc>
                      </a:pPr>
                      <a:r>
                        <a:rPr lang="en-US" sz="900" kern="100">
                          <a:solidFill>
                            <a:srgbClr val="000000"/>
                          </a:solidFill>
                          <a:effectLst/>
                          <a:latin typeface="Times New Roman" panose="02020603050405020304" pitchFamily="18" charset="0"/>
                          <a:ea typeface="微软雅黑" panose="020B0503020204020204" pitchFamily="34" charset="-122"/>
                        </a:rPr>
                        <a:t>NaHCO</a:t>
                      </a:r>
                      <a:r>
                        <a:rPr lang="en-US" sz="900" kern="100" baseline="-25000">
                          <a:solidFill>
                            <a:srgbClr val="000000"/>
                          </a:solidFill>
                          <a:effectLst/>
                          <a:latin typeface="Times New Roman" panose="02020603050405020304" pitchFamily="18" charset="0"/>
                          <a:ea typeface="微软雅黑" panose="020B0503020204020204" pitchFamily="34" charset="-122"/>
                        </a:rPr>
                        <a:t>3</a:t>
                      </a:r>
                      <a:r>
                        <a:rPr lang="en-US" sz="900" kern="100">
                          <a:solidFill>
                            <a:srgbClr val="000000"/>
                          </a:solidFill>
                          <a:effectLst/>
                          <a:latin typeface="Times New Roman" panose="02020603050405020304" pitchFamily="18" charset="0"/>
                          <a:ea typeface="微软雅黑" panose="020B0503020204020204" pitchFamily="34" charset="-122"/>
                        </a:rPr>
                        <a:t>+NaOH</a:t>
                      </a:r>
                      <a:r>
                        <a:rPr lang="zh-CN" sz="900" kern="100">
                          <a:solidFill>
                            <a:srgbClr val="000000"/>
                          </a:solidFill>
                          <a:effectLst/>
                          <a:latin typeface="Times New Roman" panose="02020603050405020304" pitchFamily="18" charset="0"/>
                          <a:ea typeface="微软雅黑" panose="020B0503020204020204" pitchFamily="34" charset="-122"/>
                        </a:rPr>
                        <a:t>→</a:t>
                      </a:r>
                      <a:r>
                        <a:rPr lang="en-US" sz="900" kern="100">
                          <a:solidFill>
                            <a:srgbClr val="000000"/>
                          </a:solidFill>
                          <a:effectLst/>
                          <a:latin typeface="Times New Roman" panose="02020603050405020304" pitchFamily="18" charset="0"/>
                          <a:ea typeface="微软雅黑" panose="020B0503020204020204" pitchFamily="34" charset="-122"/>
                        </a:rPr>
                        <a:t>Na</a:t>
                      </a:r>
                      <a:r>
                        <a:rPr lang="en-US" sz="900" kern="100" baseline="-25000">
                          <a:solidFill>
                            <a:srgbClr val="000000"/>
                          </a:solidFill>
                          <a:effectLst/>
                          <a:latin typeface="Times New Roman" panose="02020603050405020304" pitchFamily="18" charset="0"/>
                          <a:ea typeface="微软雅黑" panose="020B0503020204020204" pitchFamily="34" charset="-122"/>
                        </a:rPr>
                        <a:t>2</a:t>
                      </a:r>
                      <a:r>
                        <a:rPr lang="en-US" sz="900" kern="100">
                          <a:solidFill>
                            <a:srgbClr val="000000"/>
                          </a:solidFill>
                          <a:effectLst/>
                          <a:latin typeface="Times New Roman" panose="02020603050405020304" pitchFamily="18" charset="0"/>
                          <a:ea typeface="微软雅黑" panose="020B0503020204020204" pitchFamily="34" charset="-122"/>
                        </a:rPr>
                        <a:t>CO</a:t>
                      </a:r>
                      <a:r>
                        <a:rPr lang="en-US" sz="900" kern="100" baseline="-25000">
                          <a:solidFill>
                            <a:srgbClr val="000000"/>
                          </a:solidFill>
                          <a:effectLst/>
                          <a:latin typeface="Times New Roman" panose="02020603050405020304" pitchFamily="18" charset="0"/>
                          <a:ea typeface="微软雅黑" panose="020B0503020204020204" pitchFamily="34" charset="-122"/>
                        </a:rPr>
                        <a:t>3</a:t>
                      </a:r>
                      <a:r>
                        <a:rPr lang="en-US" sz="900" kern="100">
                          <a:solidFill>
                            <a:srgbClr val="000000"/>
                          </a:solidFill>
                          <a:effectLst/>
                          <a:latin typeface="Times New Roman" panose="02020603050405020304" pitchFamily="18" charset="0"/>
                          <a:ea typeface="微软雅黑" panose="020B0503020204020204" pitchFamily="34" charset="-122"/>
                        </a:rPr>
                        <a:t>+H</a:t>
                      </a:r>
                      <a:r>
                        <a:rPr lang="en-US" sz="900" kern="100" baseline="-25000">
                          <a:solidFill>
                            <a:srgbClr val="000000"/>
                          </a:solidFill>
                          <a:effectLst/>
                          <a:latin typeface="Times New Roman" panose="02020603050405020304" pitchFamily="18" charset="0"/>
                          <a:ea typeface="微软雅黑" panose="020B0503020204020204" pitchFamily="34" charset="-122"/>
                        </a:rPr>
                        <a:t>2</a:t>
                      </a:r>
                      <a:r>
                        <a:rPr lang="en-US" sz="900" kern="100">
                          <a:solidFill>
                            <a:srgbClr val="000000"/>
                          </a:solidFill>
                          <a:effectLst/>
                          <a:latin typeface="Times New Roman" panose="02020603050405020304" pitchFamily="18" charset="0"/>
                          <a:ea typeface="微软雅黑" panose="020B0503020204020204" pitchFamily="34" charset="-122"/>
                        </a:rPr>
                        <a:t>O</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noFill/>
                  </a:tcPr>
                </a:tc>
                <a:extLst>
                  <a:ext uri="{0D108BD9-81ED-4DB2-BD59-A6C34878D82A}">
                    <a16:rowId xmlns:a16="http://schemas.microsoft.com/office/drawing/2014/main" val="568344178"/>
                  </a:ext>
                </a:extLst>
              </a:tr>
              <a:tr h="435349">
                <a:tc>
                  <a:txBody>
                    <a:bodyPr/>
                    <a:lstStyle/>
                    <a:p>
                      <a:pPr algn="just">
                        <a:lnSpc>
                          <a:spcPct val="150000"/>
                        </a:lnSpc>
                      </a:pPr>
                      <a:r>
                        <a:rPr lang="zh-CN" sz="900" kern="100">
                          <a:solidFill>
                            <a:srgbClr val="000000"/>
                          </a:solidFill>
                          <a:effectLst/>
                          <a:latin typeface="Times New Roman" panose="02020603050405020304" pitchFamily="18" charset="0"/>
                          <a:ea typeface="宋体" panose="02010600030101010101" pitchFamily="2" charset="-122"/>
                        </a:rPr>
                        <a:t>副反应</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noFill/>
                  </a:tcPr>
                </a:tc>
                <a:tc>
                  <a:txBody>
                    <a:bodyPr/>
                    <a:lstStyle/>
                    <a:p>
                      <a:pPr algn="just">
                        <a:lnSpc>
                          <a:spcPct val="150000"/>
                        </a:lnSpc>
                      </a:pPr>
                      <a:r>
                        <a:rPr lang="en-US" sz="900" kern="100">
                          <a:solidFill>
                            <a:srgbClr val="000000"/>
                          </a:solidFill>
                          <a:effectLst/>
                          <a:latin typeface="Times New Roman" panose="02020603050405020304" pitchFamily="18" charset="0"/>
                          <a:ea typeface="宋体" panose="02010600030101010101" pitchFamily="2" charset="-122"/>
                        </a:rPr>
                        <a:t>2HS</a:t>
                      </a:r>
                      <a:r>
                        <a:rPr lang="en-US" sz="900" kern="100" baseline="30000">
                          <a:solidFill>
                            <a:srgbClr val="000000"/>
                          </a:solidFill>
                          <a:effectLst/>
                          <a:latin typeface="Times New Roman" panose="02020603050405020304" pitchFamily="18" charset="0"/>
                          <a:ea typeface="宋体" panose="02010600030101010101" pitchFamily="2" charset="-122"/>
                        </a:rPr>
                        <a:t>-</a:t>
                      </a:r>
                      <a:r>
                        <a:rPr lang="en-US" sz="900" kern="100">
                          <a:solidFill>
                            <a:srgbClr val="000000"/>
                          </a:solidFill>
                          <a:effectLst/>
                          <a:latin typeface="Times New Roman" panose="02020603050405020304" pitchFamily="18" charset="0"/>
                          <a:ea typeface="宋体" panose="02010600030101010101" pitchFamily="2" charset="-122"/>
                        </a:rPr>
                        <a:t>+2O</a:t>
                      </a:r>
                      <a:r>
                        <a:rPr lang="en-US" sz="900" kern="100" baseline="-25000">
                          <a:solidFill>
                            <a:srgbClr val="000000"/>
                          </a:solidFill>
                          <a:effectLst/>
                          <a:latin typeface="Times New Roman" panose="02020603050405020304" pitchFamily="18" charset="0"/>
                          <a:ea typeface="宋体" panose="02010600030101010101" pitchFamily="2" charset="-122"/>
                        </a:rPr>
                        <a:t>2</a:t>
                      </a:r>
                      <a:r>
                        <a:rPr lang="zh-CN" sz="900" kern="100">
                          <a:solidFill>
                            <a:srgbClr val="000000"/>
                          </a:solidFill>
                          <a:effectLst/>
                          <a:latin typeface="Times New Roman" panose="02020603050405020304" pitchFamily="18" charset="0"/>
                          <a:ea typeface="宋体" panose="02010600030101010101" pitchFamily="2" charset="-122"/>
                        </a:rPr>
                        <a:t>→</a:t>
                      </a:r>
                      <a:r>
                        <a:rPr lang="en-US" sz="900" kern="100">
                          <a:solidFill>
                            <a:srgbClr val="000000"/>
                          </a:solidFill>
                          <a:effectLst/>
                          <a:latin typeface="Times New Roman" panose="02020603050405020304" pitchFamily="18" charset="0"/>
                          <a:ea typeface="宋体" panose="02010600030101010101" pitchFamily="2" charset="-122"/>
                        </a:rPr>
                        <a:t>S</a:t>
                      </a:r>
                      <a:r>
                        <a:rPr lang="en-US" sz="900" kern="100" baseline="-25000">
                          <a:solidFill>
                            <a:srgbClr val="000000"/>
                          </a:solidFill>
                          <a:effectLst/>
                          <a:latin typeface="Times New Roman" panose="02020603050405020304" pitchFamily="18" charset="0"/>
                          <a:ea typeface="宋体" panose="02010600030101010101" pitchFamily="2" charset="-122"/>
                        </a:rPr>
                        <a:t>2</a:t>
                      </a:r>
                      <a:r>
                        <a:rPr lang="en-US" sz="900" kern="100">
                          <a:solidFill>
                            <a:srgbClr val="000000"/>
                          </a:solidFill>
                          <a:effectLst/>
                          <a:latin typeface="Times New Roman" panose="02020603050405020304" pitchFamily="18" charset="0"/>
                          <a:ea typeface="宋体" panose="02010600030101010101" pitchFamily="2" charset="-122"/>
                        </a:rPr>
                        <a:t>O</a:t>
                      </a:r>
                      <a:r>
                        <a:rPr lang="en-US" sz="900" kern="100" baseline="-25000">
                          <a:solidFill>
                            <a:srgbClr val="000000"/>
                          </a:solidFill>
                          <a:effectLst/>
                          <a:latin typeface="Times New Roman" panose="02020603050405020304" pitchFamily="18" charset="0"/>
                          <a:ea typeface="宋体" panose="02010600030101010101" pitchFamily="2" charset="-122"/>
                        </a:rPr>
                        <a:t>3</a:t>
                      </a:r>
                      <a:r>
                        <a:rPr lang="en-US" sz="900" kern="100" baseline="30000">
                          <a:solidFill>
                            <a:srgbClr val="000000"/>
                          </a:solidFill>
                          <a:effectLst/>
                          <a:latin typeface="Times New Roman" panose="02020603050405020304" pitchFamily="18" charset="0"/>
                          <a:ea typeface="宋体" panose="02010600030101010101" pitchFamily="2" charset="-122"/>
                        </a:rPr>
                        <a:t>2-</a:t>
                      </a:r>
                      <a:r>
                        <a:rPr lang="en-US" sz="900" kern="100">
                          <a:solidFill>
                            <a:srgbClr val="000000"/>
                          </a:solidFill>
                          <a:effectLst/>
                          <a:latin typeface="Times New Roman" panose="02020603050405020304" pitchFamily="18" charset="0"/>
                          <a:ea typeface="宋体" panose="02010600030101010101" pitchFamily="2" charset="-122"/>
                        </a:rPr>
                        <a:t>+H</a:t>
                      </a:r>
                      <a:r>
                        <a:rPr lang="en-US" sz="900" kern="100" baseline="-25000">
                          <a:solidFill>
                            <a:srgbClr val="000000"/>
                          </a:solidFill>
                          <a:effectLst/>
                          <a:latin typeface="Times New Roman" panose="02020603050405020304" pitchFamily="18" charset="0"/>
                          <a:ea typeface="宋体" panose="02010600030101010101" pitchFamily="2" charset="-122"/>
                        </a:rPr>
                        <a:t>2</a:t>
                      </a:r>
                      <a:r>
                        <a:rPr lang="en-US" sz="900" kern="100">
                          <a:solidFill>
                            <a:srgbClr val="000000"/>
                          </a:solidFill>
                          <a:effectLst/>
                          <a:latin typeface="Times New Roman" panose="02020603050405020304" pitchFamily="18" charset="0"/>
                          <a:ea typeface="宋体" panose="02010600030101010101" pitchFamily="2" charset="-122"/>
                        </a:rPr>
                        <a:t>O</a:t>
                      </a:r>
                      <a:endParaRPr lang="zh-CN" sz="1050" kern="100">
                        <a:effectLst/>
                        <a:latin typeface="Times New Roman" panose="02020603050405020304" pitchFamily="18" charset="0"/>
                        <a:ea typeface="宋体" panose="02010600030101010101" pitchFamily="2" charset="-122"/>
                      </a:endParaRPr>
                    </a:p>
                    <a:p>
                      <a:pPr algn="just">
                        <a:lnSpc>
                          <a:spcPct val="150000"/>
                        </a:lnSpc>
                      </a:pPr>
                      <a:r>
                        <a:rPr lang="en-US" sz="900" kern="100">
                          <a:solidFill>
                            <a:srgbClr val="000000"/>
                          </a:solidFill>
                          <a:effectLst/>
                          <a:latin typeface="Times New Roman" panose="02020603050405020304" pitchFamily="18" charset="0"/>
                          <a:ea typeface="宋体" panose="02010600030101010101" pitchFamily="2" charset="-122"/>
                        </a:rPr>
                        <a:t>CO</a:t>
                      </a:r>
                      <a:r>
                        <a:rPr lang="en-US" sz="900" kern="100" baseline="-25000">
                          <a:solidFill>
                            <a:srgbClr val="000000"/>
                          </a:solidFill>
                          <a:effectLst/>
                          <a:latin typeface="Times New Roman" panose="02020603050405020304" pitchFamily="18" charset="0"/>
                          <a:ea typeface="宋体" panose="02010600030101010101" pitchFamily="2" charset="-122"/>
                        </a:rPr>
                        <a:t>2</a:t>
                      </a:r>
                      <a:r>
                        <a:rPr lang="en-US" sz="900" kern="100">
                          <a:solidFill>
                            <a:srgbClr val="000000"/>
                          </a:solidFill>
                          <a:effectLst/>
                          <a:latin typeface="Times New Roman" panose="02020603050405020304" pitchFamily="18" charset="0"/>
                          <a:ea typeface="宋体" panose="02010600030101010101" pitchFamily="2" charset="-122"/>
                        </a:rPr>
                        <a:t>+OH</a:t>
                      </a:r>
                      <a:r>
                        <a:rPr lang="en-US" sz="900" kern="100" baseline="30000">
                          <a:solidFill>
                            <a:srgbClr val="000000"/>
                          </a:solidFill>
                          <a:effectLst/>
                          <a:latin typeface="Times New Roman" panose="02020603050405020304" pitchFamily="18" charset="0"/>
                          <a:ea typeface="宋体" panose="02010600030101010101" pitchFamily="2" charset="-122"/>
                        </a:rPr>
                        <a:t>-</a:t>
                      </a:r>
                      <a:r>
                        <a:rPr lang="zh-CN" sz="900" kern="100">
                          <a:solidFill>
                            <a:srgbClr val="000000"/>
                          </a:solidFill>
                          <a:effectLst/>
                          <a:latin typeface="Times New Roman" panose="02020603050405020304" pitchFamily="18" charset="0"/>
                          <a:ea typeface="宋体" panose="02010600030101010101" pitchFamily="2" charset="-122"/>
                        </a:rPr>
                        <a:t>→</a:t>
                      </a:r>
                      <a:r>
                        <a:rPr lang="en-US" sz="900" kern="100">
                          <a:solidFill>
                            <a:srgbClr val="000000"/>
                          </a:solidFill>
                          <a:effectLst/>
                          <a:latin typeface="Times New Roman" panose="02020603050405020304" pitchFamily="18" charset="0"/>
                          <a:ea typeface="宋体" panose="02010600030101010101" pitchFamily="2" charset="-122"/>
                        </a:rPr>
                        <a:t>CO</a:t>
                      </a:r>
                      <a:r>
                        <a:rPr lang="en-US" sz="900" kern="100" baseline="-25000">
                          <a:solidFill>
                            <a:srgbClr val="000000"/>
                          </a:solidFill>
                          <a:effectLst/>
                          <a:latin typeface="Times New Roman" panose="02020603050405020304" pitchFamily="18" charset="0"/>
                          <a:ea typeface="宋体" panose="02010600030101010101" pitchFamily="2" charset="-122"/>
                        </a:rPr>
                        <a:t>3</a:t>
                      </a:r>
                      <a:r>
                        <a:rPr lang="en-US" sz="900" kern="100" baseline="30000">
                          <a:solidFill>
                            <a:srgbClr val="000000"/>
                          </a:solidFill>
                          <a:effectLst/>
                          <a:latin typeface="Times New Roman" panose="02020603050405020304" pitchFamily="18" charset="0"/>
                          <a:ea typeface="宋体" panose="02010600030101010101" pitchFamily="2" charset="-122"/>
                        </a:rPr>
                        <a:t>2-</a:t>
                      </a:r>
                      <a:r>
                        <a:rPr lang="en-US" sz="900" kern="100">
                          <a:solidFill>
                            <a:srgbClr val="000000"/>
                          </a:solidFill>
                          <a:effectLst/>
                          <a:latin typeface="Times New Roman" panose="02020603050405020304" pitchFamily="18" charset="0"/>
                          <a:ea typeface="宋体" panose="02010600030101010101" pitchFamily="2" charset="-122"/>
                        </a:rPr>
                        <a:t>+H</a:t>
                      </a:r>
                      <a:r>
                        <a:rPr lang="en-US" sz="900" kern="100" baseline="30000">
                          <a:solidFill>
                            <a:srgbClr val="000000"/>
                          </a:solidFill>
                          <a:effectLst/>
                          <a:latin typeface="Times New Roman" panose="02020603050405020304" pitchFamily="18" charset="0"/>
                          <a:ea typeface="宋体" panose="02010600030101010101" pitchFamily="2" charset="-122"/>
                        </a:rPr>
                        <a:t>+</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noFill/>
                  </a:tcPr>
                </a:tc>
                <a:tc>
                  <a:txBody>
                    <a:bodyPr/>
                    <a:lstStyle/>
                    <a:p>
                      <a:pPr algn="just">
                        <a:lnSpc>
                          <a:spcPct val="150000"/>
                        </a:lnSpc>
                      </a:pPr>
                      <a:r>
                        <a:rPr lang="en-US" sz="900" kern="100">
                          <a:solidFill>
                            <a:srgbClr val="000000"/>
                          </a:solidFill>
                          <a:effectLst/>
                          <a:latin typeface="Times New Roman" panose="02020603050405020304" pitchFamily="18" charset="0"/>
                          <a:ea typeface="宋体" panose="02010600030101010101" pitchFamily="2" charset="-122"/>
                        </a:rPr>
                        <a:t>2NH</a:t>
                      </a:r>
                      <a:r>
                        <a:rPr lang="en-US" sz="900" kern="100" baseline="-25000">
                          <a:solidFill>
                            <a:srgbClr val="000000"/>
                          </a:solidFill>
                          <a:effectLst/>
                          <a:latin typeface="Times New Roman" panose="02020603050405020304" pitchFamily="18" charset="0"/>
                          <a:ea typeface="宋体" panose="02010600030101010101" pitchFamily="2" charset="-122"/>
                        </a:rPr>
                        <a:t>4</a:t>
                      </a:r>
                      <a:r>
                        <a:rPr lang="en-US" sz="900" kern="100">
                          <a:solidFill>
                            <a:srgbClr val="000000"/>
                          </a:solidFill>
                          <a:effectLst/>
                          <a:latin typeface="Times New Roman" panose="02020603050405020304" pitchFamily="18" charset="0"/>
                          <a:ea typeface="宋体" panose="02010600030101010101" pitchFamily="2" charset="-122"/>
                        </a:rPr>
                        <a:t>HS+2O</a:t>
                      </a:r>
                      <a:r>
                        <a:rPr lang="en-US" sz="900" kern="100" baseline="-25000">
                          <a:solidFill>
                            <a:srgbClr val="000000"/>
                          </a:solidFill>
                          <a:effectLst/>
                          <a:latin typeface="Times New Roman" panose="02020603050405020304" pitchFamily="18" charset="0"/>
                          <a:ea typeface="宋体" panose="02010600030101010101" pitchFamily="2" charset="-122"/>
                        </a:rPr>
                        <a:t>2</a:t>
                      </a:r>
                      <a:r>
                        <a:rPr lang="zh-CN" sz="900" kern="100">
                          <a:solidFill>
                            <a:srgbClr val="000000"/>
                          </a:solidFill>
                          <a:effectLst/>
                          <a:latin typeface="Times New Roman" panose="02020603050405020304" pitchFamily="18" charset="0"/>
                          <a:ea typeface="宋体" panose="02010600030101010101" pitchFamily="2" charset="-122"/>
                        </a:rPr>
                        <a:t>→</a:t>
                      </a:r>
                      <a:r>
                        <a:rPr lang="en-US" sz="900" kern="100">
                          <a:solidFill>
                            <a:srgbClr val="000000"/>
                          </a:solidFill>
                          <a:effectLst/>
                          <a:latin typeface="Times New Roman" panose="02020603050405020304" pitchFamily="18" charset="0"/>
                          <a:ea typeface="宋体" panose="02010600030101010101" pitchFamily="2" charset="-122"/>
                        </a:rPr>
                        <a:t>(NH</a:t>
                      </a:r>
                      <a:r>
                        <a:rPr lang="en-US" sz="900" kern="100" baseline="-25000">
                          <a:solidFill>
                            <a:srgbClr val="000000"/>
                          </a:solidFill>
                          <a:effectLst/>
                          <a:latin typeface="Times New Roman" panose="02020603050405020304" pitchFamily="18" charset="0"/>
                          <a:ea typeface="宋体" panose="02010600030101010101" pitchFamily="2" charset="-122"/>
                        </a:rPr>
                        <a:t>4</a:t>
                      </a:r>
                      <a:r>
                        <a:rPr lang="en-US" sz="900" kern="100">
                          <a:solidFill>
                            <a:srgbClr val="000000"/>
                          </a:solidFill>
                          <a:effectLst/>
                          <a:latin typeface="Times New Roman" panose="02020603050405020304" pitchFamily="18" charset="0"/>
                          <a:ea typeface="宋体" panose="02010600030101010101" pitchFamily="2" charset="-122"/>
                        </a:rPr>
                        <a:t>)</a:t>
                      </a:r>
                      <a:r>
                        <a:rPr lang="en-US" sz="900" kern="100" baseline="-25000">
                          <a:solidFill>
                            <a:srgbClr val="000000"/>
                          </a:solidFill>
                          <a:effectLst/>
                          <a:latin typeface="Times New Roman" panose="02020603050405020304" pitchFamily="18" charset="0"/>
                          <a:ea typeface="宋体" panose="02010600030101010101" pitchFamily="2" charset="-122"/>
                        </a:rPr>
                        <a:t>2</a:t>
                      </a:r>
                      <a:r>
                        <a:rPr lang="en-US" sz="900" kern="100">
                          <a:solidFill>
                            <a:srgbClr val="000000"/>
                          </a:solidFill>
                          <a:effectLst/>
                          <a:latin typeface="Times New Roman" panose="02020603050405020304" pitchFamily="18" charset="0"/>
                          <a:ea typeface="宋体" panose="02010600030101010101" pitchFamily="2" charset="-122"/>
                        </a:rPr>
                        <a:t>S</a:t>
                      </a:r>
                      <a:r>
                        <a:rPr lang="en-US" sz="900" kern="100" baseline="-25000">
                          <a:solidFill>
                            <a:srgbClr val="000000"/>
                          </a:solidFill>
                          <a:effectLst/>
                          <a:latin typeface="Times New Roman" panose="02020603050405020304" pitchFamily="18" charset="0"/>
                          <a:ea typeface="宋体" panose="02010600030101010101" pitchFamily="2" charset="-122"/>
                        </a:rPr>
                        <a:t>2</a:t>
                      </a:r>
                      <a:r>
                        <a:rPr lang="en-US" sz="900" kern="100">
                          <a:solidFill>
                            <a:srgbClr val="000000"/>
                          </a:solidFill>
                          <a:effectLst/>
                          <a:latin typeface="Times New Roman" panose="02020603050405020304" pitchFamily="18" charset="0"/>
                          <a:ea typeface="宋体" panose="02010600030101010101" pitchFamily="2" charset="-122"/>
                        </a:rPr>
                        <a:t>O</a:t>
                      </a:r>
                      <a:r>
                        <a:rPr lang="en-US" sz="900" kern="100" baseline="-25000">
                          <a:solidFill>
                            <a:srgbClr val="000000"/>
                          </a:solidFill>
                          <a:effectLst/>
                          <a:latin typeface="Times New Roman" panose="02020603050405020304" pitchFamily="18" charset="0"/>
                          <a:ea typeface="宋体" panose="02010600030101010101" pitchFamily="2" charset="-122"/>
                        </a:rPr>
                        <a:t>3</a:t>
                      </a:r>
                      <a:r>
                        <a:rPr lang="en-US" sz="900" kern="100">
                          <a:solidFill>
                            <a:srgbClr val="000000"/>
                          </a:solidFill>
                          <a:effectLst/>
                          <a:latin typeface="Times New Roman" panose="02020603050405020304" pitchFamily="18" charset="0"/>
                          <a:ea typeface="宋体" panose="02010600030101010101" pitchFamily="2" charset="-122"/>
                        </a:rPr>
                        <a:t>+H</a:t>
                      </a:r>
                      <a:r>
                        <a:rPr lang="en-US" sz="900" kern="100" baseline="-25000">
                          <a:solidFill>
                            <a:srgbClr val="000000"/>
                          </a:solidFill>
                          <a:effectLst/>
                          <a:latin typeface="Times New Roman" panose="02020603050405020304" pitchFamily="18" charset="0"/>
                          <a:ea typeface="宋体" panose="02010600030101010101" pitchFamily="2" charset="-122"/>
                        </a:rPr>
                        <a:t>2</a:t>
                      </a:r>
                      <a:r>
                        <a:rPr lang="en-US" sz="900" kern="100">
                          <a:solidFill>
                            <a:srgbClr val="000000"/>
                          </a:solidFill>
                          <a:effectLst/>
                          <a:latin typeface="Times New Roman" panose="02020603050405020304" pitchFamily="18" charset="0"/>
                          <a:ea typeface="宋体" panose="02010600030101010101" pitchFamily="2" charset="-122"/>
                        </a:rPr>
                        <a:t>O</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noFill/>
                  </a:tcPr>
                </a:tc>
                <a:tc>
                  <a:txBody>
                    <a:bodyPr/>
                    <a:lstStyle/>
                    <a:p>
                      <a:pPr algn="just">
                        <a:lnSpc>
                          <a:spcPct val="150000"/>
                        </a:lnSpc>
                      </a:pPr>
                      <a:r>
                        <a:rPr lang="en-US" sz="900" kern="100">
                          <a:solidFill>
                            <a:srgbClr val="000000"/>
                          </a:solidFill>
                          <a:effectLst/>
                          <a:latin typeface="Times New Roman" panose="02020603050405020304" pitchFamily="18" charset="0"/>
                          <a:ea typeface="微软雅黑" panose="020B0503020204020204" pitchFamily="34" charset="-122"/>
                        </a:rPr>
                        <a:t>2ADA</a:t>
                      </a:r>
                      <a:r>
                        <a:rPr lang="en-US" sz="900" kern="100" baseline="-25000">
                          <a:solidFill>
                            <a:srgbClr val="000000"/>
                          </a:solidFill>
                          <a:effectLst/>
                          <a:latin typeface="Times New Roman" panose="02020603050405020304" pitchFamily="18" charset="0"/>
                          <a:ea typeface="微软雅黑" panose="020B0503020204020204" pitchFamily="34" charset="-122"/>
                        </a:rPr>
                        <a:t>(</a:t>
                      </a:r>
                      <a:r>
                        <a:rPr lang="zh-CN" sz="900" kern="100" baseline="-25000">
                          <a:solidFill>
                            <a:srgbClr val="000000"/>
                          </a:solidFill>
                          <a:effectLst/>
                          <a:latin typeface="Times New Roman" panose="02020603050405020304" pitchFamily="18" charset="0"/>
                          <a:ea typeface="微软雅黑" panose="020B0503020204020204" pitchFamily="34" charset="-122"/>
                        </a:rPr>
                        <a:t>还原态</a:t>
                      </a:r>
                      <a:r>
                        <a:rPr lang="en-US" sz="900" kern="100" baseline="-25000">
                          <a:solidFill>
                            <a:srgbClr val="000000"/>
                          </a:solidFill>
                          <a:effectLst/>
                          <a:latin typeface="Times New Roman" panose="02020603050405020304" pitchFamily="18" charset="0"/>
                          <a:ea typeface="微软雅黑" panose="020B0503020204020204" pitchFamily="34" charset="-122"/>
                        </a:rPr>
                        <a:t>)</a:t>
                      </a:r>
                      <a:r>
                        <a:rPr lang="en-US" sz="900" kern="100">
                          <a:solidFill>
                            <a:srgbClr val="000000"/>
                          </a:solidFill>
                          <a:effectLst/>
                          <a:latin typeface="Times New Roman" panose="02020603050405020304" pitchFamily="18" charset="0"/>
                          <a:ea typeface="微软雅黑" panose="020B0503020204020204" pitchFamily="34" charset="-122"/>
                        </a:rPr>
                        <a:t>+O</a:t>
                      </a:r>
                      <a:r>
                        <a:rPr lang="en-US" sz="900" kern="100" baseline="-25000">
                          <a:solidFill>
                            <a:srgbClr val="000000"/>
                          </a:solidFill>
                          <a:effectLst/>
                          <a:latin typeface="Times New Roman" panose="02020603050405020304" pitchFamily="18" charset="0"/>
                          <a:ea typeface="微软雅黑" panose="020B0503020204020204" pitchFamily="34" charset="-122"/>
                        </a:rPr>
                        <a:t>2</a:t>
                      </a:r>
                      <a:r>
                        <a:rPr lang="zh-CN" sz="900" kern="100">
                          <a:solidFill>
                            <a:srgbClr val="000000"/>
                          </a:solidFill>
                          <a:effectLst/>
                          <a:latin typeface="Times New Roman" panose="02020603050405020304" pitchFamily="18" charset="0"/>
                          <a:ea typeface="微软雅黑" panose="020B0503020204020204" pitchFamily="34" charset="-122"/>
                        </a:rPr>
                        <a:t>→</a:t>
                      </a:r>
                      <a:r>
                        <a:rPr lang="en-US" sz="900" kern="100">
                          <a:solidFill>
                            <a:srgbClr val="000000"/>
                          </a:solidFill>
                          <a:effectLst/>
                          <a:latin typeface="Times New Roman" panose="02020603050405020304" pitchFamily="18" charset="0"/>
                          <a:ea typeface="微软雅黑" panose="020B0503020204020204" pitchFamily="34" charset="-122"/>
                        </a:rPr>
                        <a:t>ADA</a:t>
                      </a:r>
                      <a:r>
                        <a:rPr lang="en-US" sz="900" kern="100" baseline="-25000">
                          <a:solidFill>
                            <a:srgbClr val="000000"/>
                          </a:solidFill>
                          <a:effectLst/>
                          <a:latin typeface="Times New Roman" panose="02020603050405020304" pitchFamily="18" charset="0"/>
                          <a:ea typeface="微软雅黑" panose="020B0503020204020204" pitchFamily="34" charset="-122"/>
                        </a:rPr>
                        <a:t>(</a:t>
                      </a:r>
                      <a:r>
                        <a:rPr lang="zh-CN" sz="900" kern="100" baseline="-25000">
                          <a:solidFill>
                            <a:srgbClr val="000000"/>
                          </a:solidFill>
                          <a:effectLst/>
                          <a:latin typeface="Times New Roman" panose="02020603050405020304" pitchFamily="18" charset="0"/>
                          <a:ea typeface="微软雅黑" panose="020B0503020204020204" pitchFamily="34" charset="-122"/>
                        </a:rPr>
                        <a:t>氧化态</a:t>
                      </a:r>
                      <a:r>
                        <a:rPr lang="en-US" sz="900" kern="100" baseline="-25000">
                          <a:solidFill>
                            <a:srgbClr val="000000"/>
                          </a:solidFill>
                          <a:effectLst/>
                          <a:latin typeface="Times New Roman" panose="02020603050405020304" pitchFamily="18" charset="0"/>
                          <a:ea typeface="微软雅黑" panose="020B0503020204020204" pitchFamily="34" charset="-122"/>
                        </a:rPr>
                        <a:t>)</a:t>
                      </a:r>
                      <a:r>
                        <a:rPr lang="en-US" sz="900" kern="100">
                          <a:solidFill>
                            <a:srgbClr val="000000"/>
                          </a:solidFill>
                          <a:effectLst/>
                          <a:latin typeface="Times New Roman" panose="02020603050405020304" pitchFamily="18" charset="0"/>
                          <a:ea typeface="微软雅黑" panose="020B0503020204020204" pitchFamily="34" charset="-122"/>
                        </a:rPr>
                        <a:t>+H</a:t>
                      </a:r>
                      <a:r>
                        <a:rPr lang="en-US" sz="900" kern="100" baseline="-25000">
                          <a:solidFill>
                            <a:srgbClr val="000000"/>
                          </a:solidFill>
                          <a:effectLst/>
                          <a:latin typeface="Times New Roman" panose="02020603050405020304" pitchFamily="18" charset="0"/>
                          <a:ea typeface="微软雅黑" panose="020B0503020204020204" pitchFamily="34" charset="-122"/>
                        </a:rPr>
                        <a:t>2</a:t>
                      </a:r>
                      <a:r>
                        <a:rPr lang="en-US" sz="900" kern="100">
                          <a:solidFill>
                            <a:srgbClr val="000000"/>
                          </a:solidFill>
                          <a:effectLst/>
                          <a:latin typeface="Times New Roman" panose="02020603050405020304" pitchFamily="18" charset="0"/>
                          <a:ea typeface="微软雅黑" panose="020B0503020204020204" pitchFamily="34" charset="-122"/>
                        </a:rPr>
                        <a:t>O</a:t>
                      </a:r>
                      <a:r>
                        <a:rPr lang="en-US" sz="900" kern="100" baseline="-25000">
                          <a:solidFill>
                            <a:srgbClr val="000000"/>
                          </a:solidFill>
                          <a:effectLst/>
                          <a:latin typeface="Times New Roman" panose="02020603050405020304" pitchFamily="18" charset="0"/>
                          <a:ea typeface="微软雅黑" panose="020B0503020204020204" pitchFamily="34" charset="-122"/>
                        </a:rPr>
                        <a:t>2</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noFill/>
                  </a:tcPr>
                </a:tc>
                <a:extLst>
                  <a:ext uri="{0D108BD9-81ED-4DB2-BD59-A6C34878D82A}">
                    <a16:rowId xmlns:a16="http://schemas.microsoft.com/office/drawing/2014/main" val="2385780379"/>
                  </a:ext>
                </a:extLst>
              </a:tr>
              <a:tr h="364457">
                <a:tc>
                  <a:txBody>
                    <a:bodyPr/>
                    <a:lstStyle/>
                    <a:p>
                      <a:pPr algn="just">
                        <a:lnSpc>
                          <a:spcPct val="150000"/>
                        </a:lnSpc>
                      </a:pPr>
                      <a:r>
                        <a:rPr lang="zh-CN" sz="900" kern="100">
                          <a:solidFill>
                            <a:srgbClr val="000000"/>
                          </a:solidFill>
                          <a:effectLst/>
                          <a:latin typeface="Times New Roman" panose="02020603050405020304" pitchFamily="18" charset="0"/>
                          <a:ea typeface="宋体" panose="02010600030101010101" pitchFamily="2" charset="-122"/>
                        </a:rPr>
                        <a:t>技术优势</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noFill/>
                  </a:tcPr>
                </a:tc>
                <a:tc>
                  <a:txBody>
                    <a:bodyPr/>
                    <a:lstStyle/>
                    <a:p>
                      <a:pPr algn="just">
                        <a:lnSpc>
                          <a:spcPct val="150000"/>
                        </a:lnSpc>
                      </a:pPr>
                      <a:r>
                        <a:rPr lang="zh-CN" sz="900" kern="100">
                          <a:solidFill>
                            <a:srgbClr val="000000"/>
                          </a:solidFill>
                          <a:effectLst/>
                          <a:latin typeface="Times New Roman" panose="02020603050405020304" pitchFamily="18" charset="0"/>
                          <a:ea typeface="宋体" panose="02010600030101010101" pitchFamily="2" charset="-122"/>
                        </a:rPr>
                        <a:t>脱硫效率高、环境污染小</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noFill/>
                  </a:tcPr>
                </a:tc>
                <a:tc>
                  <a:txBody>
                    <a:bodyPr/>
                    <a:lstStyle/>
                    <a:p>
                      <a:pPr algn="just">
                        <a:lnSpc>
                          <a:spcPct val="150000"/>
                        </a:lnSpc>
                      </a:pPr>
                      <a:r>
                        <a:rPr lang="zh-CN" sz="900" kern="100">
                          <a:solidFill>
                            <a:srgbClr val="000000"/>
                          </a:solidFill>
                          <a:effectLst/>
                          <a:latin typeface="Times New Roman" panose="02020603050405020304" pitchFamily="18" charset="0"/>
                          <a:ea typeface="宋体" panose="02010600030101010101" pitchFamily="2" charset="-122"/>
                        </a:rPr>
                        <a:t>硫容高、工艺流程短、运行成本低</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noFill/>
                  </a:tcPr>
                </a:tc>
                <a:tc>
                  <a:txBody>
                    <a:bodyPr/>
                    <a:lstStyle/>
                    <a:p>
                      <a:pPr algn="just">
                        <a:lnSpc>
                          <a:spcPct val="150000"/>
                        </a:lnSpc>
                      </a:pPr>
                      <a:r>
                        <a:rPr lang="zh-CN" sz="900" kern="100">
                          <a:solidFill>
                            <a:srgbClr val="000000"/>
                          </a:solidFill>
                          <a:effectLst/>
                          <a:latin typeface="Times New Roman" panose="02020603050405020304" pitchFamily="18" charset="0"/>
                          <a:ea typeface="宋体" panose="02010600030101010101" pitchFamily="2" charset="-122"/>
                        </a:rPr>
                        <a:t>硫容高、工艺流程短、运行成本低</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noFill/>
                  </a:tcPr>
                </a:tc>
                <a:extLst>
                  <a:ext uri="{0D108BD9-81ED-4DB2-BD59-A6C34878D82A}">
                    <a16:rowId xmlns:a16="http://schemas.microsoft.com/office/drawing/2014/main" val="1805075946"/>
                  </a:ext>
                </a:extLst>
              </a:tr>
              <a:tr h="433777">
                <a:tc>
                  <a:txBody>
                    <a:bodyPr/>
                    <a:lstStyle/>
                    <a:p>
                      <a:pPr algn="just">
                        <a:lnSpc>
                          <a:spcPct val="150000"/>
                        </a:lnSpc>
                      </a:pPr>
                      <a:r>
                        <a:rPr lang="zh-CN" sz="900" kern="100">
                          <a:solidFill>
                            <a:srgbClr val="000000"/>
                          </a:solidFill>
                          <a:effectLst/>
                          <a:latin typeface="Times New Roman" panose="02020603050405020304" pitchFamily="18" charset="0"/>
                          <a:ea typeface="宋体" panose="02010600030101010101" pitchFamily="2" charset="-122"/>
                        </a:rPr>
                        <a:t>技术瓶颈</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noFill/>
                  </a:tcPr>
                </a:tc>
                <a:tc>
                  <a:txBody>
                    <a:bodyPr/>
                    <a:lstStyle/>
                    <a:p>
                      <a:pPr algn="just">
                        <a:lnSpc>
                          <a:spcPct val="150000"/>
                        </a:lnSpc>
                      </a:pPr>
                      <a:r>
                        <a:rPr lang="zh-CN" sz="900" kern="100">
                          <a:solidFill>
                            <a:srgbClr val="000000"/>
                          </a:solidFill>
                          <a:effectLst/>
                          <a:latin typeface="Times New Roman" panose="02020603050405020304" pitchFamily="18" charset="0"/>
                          <a:ea typeface="宋体" panose="02010600030101010101" pitchFamily="2" charset="-122"/>
                        </a:rPr>
                        <a:t>发生氧气活化和</a:t>
                      </a:r>
                      <a:r>
                        <a:rPr lang="en-US" sz="900" kern="100">
                          <a:solidFill>
                            <a:srgbClr val="000000"/>
                          </a:solidFill>
                          <a:effectLst/>
                          <a:latin typeface="Times New Roman" panose="02020603050405020304" pitchFamily="18" charset="0"/>
                          <a:ea typeface="宋体" panose="02010600030101010101" pitchFamily="2" charset="-122"/>
                        </a:rPr>
                        <a:t>Fenton</a:t>
                      </a:r>
                      <a:r>
                        <a:rPr lang="zh-CN" sz="900" kern="100">
                          <a:solidFill>
                            <a:srgbClr val="000000"/>
                          </a:solidFill>
                          <a:effectLst/>
                          <a:latin typeface="Times New Roman" panose="02020603050405020304" pitchFamily="18" charset="0"/>
                          <a:ea typeface="宋体" panose="02010600030101010101" pitchFamily="2" charset="-122"/>
                        </a:rPr>
                        <a:t>反应：催化剂降解、产生副盐；</a:t>
                      </a:r>
                      <a:r>
                        <a:rPr lang="en-US" sz="900" kern="100">
                          <a:solidFill>
                            <a:srgbClr val="000000"/>
                          </a:solidFill>
                          <a:effectLst/>
                          <a:latin typeface="Times New Roman" panose="02020603050405020304" pitchFamily="18" charset="0"/>
                          <a:ea typeface="宋体" panose="02010600030101010101" pitchFamily="2" charset="-122"/>
                        </a:rPr>
                        <a:t>CO</a:t>
                      </a:r>
                      <a:r>
                        <a:rPr lang="en-US" sz="900" kern="100" baseline="-25000">
                          <a:solidFill>
                            <a:srgbClr val="000000"/>
                          </a:solidFill>
                          <a:effectLst/>
                          <a:latin typeface="Times New Roman" panose="02020603050405020304" pitchFamily="18" charset="0"/>
                          <a:ea typeface="宋体" panose="02010600030101010101" pitchFamily="2" charset="-122"/>
                        </a:rPr>
                        <a:t>2</a:t>
                      </a:r>
                      <a:r>
                        <a:rPr lang="zh-CN" sz="900" kern="100">
                          <a:solidFill>
                            <a:srgbClr val="000000"/>
                          </a:solidFill>
                          <a:effectLst/>
                          <a:latin typeface="Times New Roman" panose="02020603050405020304" pitchFamily="18" charset="0"/>
                          <a:ea typeface="宋体" panose="02010600030101010101" pitchFamily="2" charset="-122"/>
                        </a:rPr>
                        <a:t>碱液吸收；熔硫不便</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noFill/>
                  </a:tcPr>
                </a:tc>
                <a:tc>
                  <a:txBody>
                    <a:bodyPr/>
                    <a:lstStyle/>
                    <a:p>
                      <a:pPr algn="just">
                        <a:lnSpc>
                          <a:spcPct val="150000"/>
                        </a:lnSpc>
                      </a:pPr>
                      <a:r>
                        <a:rPr lang="zh-CN" sz="900" kern="100">
                          <a:solidFill>
                            <a:srgbClr val="000000"/>
                          </a:solidFill>
                          <a:effectLst/>
                          <a:latin typeface="Times New Roman" panose="02020603050405020304" pitchFamily="18" charset="0"/>
                          <a:ea typeface="宋体" panose="02010600030101010101" pitchFamily="2" charset="-122"/>
                        </a:rPr>
                        <a:t>发生活化氧：产生大量副盐；氨气逸出；</a:t>
                      </a:r>
                      <a:r>
                        <a:rPr lang="en-US" sz="900" kern="100">
                          <a:solidFill>
                            <a:srgbClr val="000000"/>
                          </a:solidFill>
                          <a:effectLst/>
                          <a:latin typeface="Times New Roman" panose="02020603050405020304" pitchFamily="18" charset="0"/>
                          <a:ea typeface="宋体" panose="02010600030101010101" pitchFamily="2" charset="-122"/>
                        </a:rPr>
                        <a:t>CO</a:t>
                      </a:r>
                      <a:r>
                        <a:rPr lang="en-US" sz="900" kern="100" baseline="-25000">
                          <a:solidFill>
                            <a:srgbClr val="000000"/>
                          </a:solidFill>
                          <a:effectLst/>
                          <a:latin typeface="Times New Roman" panose="02020603050405020304" pitchFamily="18" charset="0"/>
                          <a:ea typeface="宋体" panose="02010600030101010101" pitchFamily="2" charset="-122"/>
                        </a:rPr>
                        <a:t>2</a:t>
                      </a:r>
                      <a:r>
                        <a:rPr lang="zh-CN" sz="900" kern="100">
                          <a:solidFill>
                            <a:srgbClr val="000000"/>
                          </a:solidFill>
                          <a:effectLst/>
                          <a:latin typeface="Times New Roman" panose="02020603050405020304" pitchFamily="18" charset="0"/>
                          <a:ea typeface="宋体" panose="02010600030101010101" pitchFamily="2" charset="-122"/>
                        </a:rPr>
                        <a:t>碱液吸收；熔硫不便</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noFill/>
                  </a:tcPr>
                </a:tc>
                <a:tc>
                  <a:txBody>
                    <a:bodyPr/>
                    <a:lstStyle/>
                    <a:p>
                      <a:pPr algn="just">
                        <a:lnSpc>
                          <a:spcPct val="150000"/>
                        </a:lnSpc>
                      </a:pPr>
                      <a:r>
                        <a:rPr lang="zh-CN" sz="900" kern="100">
                          <a:solidFill>
                            <a:srgbClr val="000000"/>
                          </a:solidFill>
                          <a:effectLst/>
                          <a:latin typeface="Times New Roman" panose="02020603050405020304" pitchFamily="18" charset="0"/>
                          <a:ea typeface="宋体" panose="02010600030101010101" pitchFamily="2" charset="-122"/>
                        </a:rPr>
                        <a:t>催化剂降解；脱硫液毒性高；硫磺品质差（纯度</a:t>
                      </a:r>
                      <a:r>
                        <a:rPr lang="en-US" sz="900" kern="100">
                          <a:solidFill>
                            <a:srgbClr val="000000"/>
                          </a:solidFill>
                          <a:effectLst/>
                          <a:latin typeface="Times New Roman" panose="02020603050405020304" pitchFamily="18" charset="0"/>
                          <a:ea typeface="宋体" panose="02010600030101010101" pitchFamily="2" charset="-122"/>
                        </a:rPr>
                        <a:t>90%</a:t>
                      </a:r>
                      <a:r>
                        <a:rPr lang="zh-CN" sz="900" kern="100">
                          <a:solidFill>
                            <a:srgbClr val="000000"/>
                          </a:solidFill>
                          <a:effectLst/>
                          <a:latin typeface="Times New Roman" panose="02020603050405020304" pitchFamily="18" charset="0"/>
                          <a:ea typeface="宋体" panose="02010600030101010101" pitchFamily="2" charset="-122"/>
                        </a:rPr>
                        <a:t>）；</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a:noFill/>
                    </a:lnB>
                    <a:noFill/>
                  </a:tcPr>
                </a:tc>
                <a:extLst>
                  <a:ext uri="{0D108BD9-81ED-4DB2-BD59-A6C34878D82A}">
                    <a16:rowId xmlns:a16="http://schemas.microsoft.com/office/drawing/2014/main" val="2080046080"/>
                  </a:ext>
                </a:extLst>
              </a:tr>
              <a:tr h="364457">
                <a:tc>
                  <a:txBody>
                    <a:bodyPr/>
                    <a:lstStyle/>
                    <a:p>
                      <a:pPr algn="just">
                        <a:lnSpc>
                          <a:spcPct val="150000"/>
                        </a:lnSpc>
                      </a:pPr>
                      <a:r>
                        <a:rPr lang="zh-CN" sz="900" kern="100">
                          <a:solidFill>
                            <a:srgbClr val="000000"/>
                          </a:solidFill>
                          <a:effectLst/>
                          <a:latin typeface="Times New Roman" panose="02020603050405020304" pitchFamily="18" charset="0"/>
                          <a:ea typeface="宋体" panose="02010600030101010101" pitchFamily="2" charset="-122"/>
                        </a:rPr>
                        <a:t>参考文献</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w="19050" cap="flat" cmpd="sng" algn="ctr">
                      <a:solidFill>
                        <a:srgbClr val="000000"/>
                      </a:solidFill>
                      <a:prstDash val="solid"/>
                      <a:round/>
                      <a:headEnd type="none" w="med" len="med"/>
                      <a:tailEnd type="none" w="med" len="med"/>
                    </a:lnB>
                    <a:noFill/>
                  </a:tcPr>
                </a:tc>
                <a:tc>
                  <a:txBody>
                    <a:bodyPr/>
                    <a:lstStyle/>
                    <a:p>
                      <a:pPr algn="just">
                        <a:lnSpc>
                          <a:spcPct val="150000"/>
                        </a:lnSpc>
                      </a:pPr>
                      <a:r>
                        <a:rPr lang="en-US" sz="900" kern="100" baseline="30000">
                          <a:solidFill>
                            <a:srgbClr val="000000"/>
                          </a:solidFill>
                          <a:effectLst/>
                          <a:latin typeface="Times New Roman" panose="02020603050405020304" pitchFamily="18" charset="0"/>
                          <a:ea typeface="宋体" panose="02010600030101010101" pitchFamily="2" charset="-122"/>
                        </a:rPr>
                        <a:t>[22-24]</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w="19050" cap="flat" cmpd="sng" algn="ctr">
                      <a:solidFill>
                        <a:srgbClr val="000000"/>
                      </a:solidFill>
                      <a:prstDash val="solid"/>
                      <a:round/>
                      <a:headEnd type="none" w="med" len="med"/>
                      <a:tailEnd type="none" w="med" len="med"/>
                    </a:lnB>
                    <a:noFill/>
                  </a:tcPr>
                </a:tc>
                <a:tc>
                  <a:txBody>
                    <a:bodyPr/>
                    <a:lstStyle/>
                    <a:p>
                      <a:pPr algn="just">
                        <a:lnSpc>
                          <a:spcPct val="150000"/>
                        </a:lnSpc>
                      </a:pPr>
                      <a:r>
                        <a:rPr lang="en-US" sz="900" kern="100" baseline="30000">
                          <a:solidFill>
                            <a:srgbClr val="000000"/>
                          </a:solidFill>
                          <a:effectLst/>
                          <a:latin typeface="Times New Roman" panose="02020603050405020304" pitchFamily="18" charset="0"/>
                          <a:ea typeface="宋体" panose="02010600030101010101" pitchFamily="2" charset="-122"/>
                        </a:rPr>
                        <a:t>[25-28]</a:t>
                      </a:r>
                      <a:endParaRPr lang="zh-CN" sz="1050" kern="10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w="19050" cap="flat" cmpd="sng" algn="ctr">
                      <a:solidFill>
                        <a:srgbClr val="000000"/>
                      </a:solidFill>
                      <a:prstDash val="solid"/>
                      <a:round/>
                      <a:headEnd type="none" w="med" len="med"/>
                      <a:tailEnd type="none" w="med" len="med"/>
                    </a:lnB>
                    <a:noFill/>
                  </a:tcPr>
                </a:tc>
                <a:tc>
                  <a:txBody>
                    <a:bodyPr/>
                    <a:lstStyle/>
                    <a:p>
                      <a:pPr algn="just">
                        <a:lnSpc>
                          <a:spcPct val="150000"/>
                        </a:lnSpc>
                      </a:pPr>
                      <a:r>
                        <a:rPr lang="en-US" sz="900" kern="100" baseline="30000" dirty="0">
                          <a:solidFill>
                            <a:srgbClr val="000000"/>
                          </a:solidFill>
                          <a:effectLst/>
                          <a:latin typeface="Times New Roman" panose="02020603050405020304" pitchFamily="18" charset="0"/>
                          <a:ea typeface="宋体" panose="02010600030101010101" pitchFamily="2" charset="-122"/>
                        </a:rPr>
                        <a:t>[13, 29]</a:t>
                      </a:r>
                      <a:endParaRPr lang="zh-CN" sz="1050" kern="100" dirty="0">
                        <a:effectLst/>
                        <a:latin typeface="Times New Roman" panose="02020603050405020304" pitchFamily="18" charset="0"/>
                        <a:ea typeface="宋体" panose="02010600030101010101" pitchFamily="2" charset="-122"/>
                      </a:endParaRPr>
                    </a:p>
                  </a:txBody>
                  <a:tcPr marL="68580" marR="68580" marT="0" marB="0" anchor="ctr">
                    <a:lnL>
                      <a:noFill/>
                    </a:lnL>
                    <a:lnR>
                      <a:noFill/>
                    </a:lnR>
                    <a:lnT>
                      <a:noFill/>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19139760"/>
                  </a:ext>
                </a:extLst>
              </a:tr>
            </a:tbl>
          </a:graphicData>
        </a:graphic>
      </p:graphicFrame>
      <p:sp>
        <p:nvSpPr>
          <p:cNvPr id="5" name="文本框 4">
            <a:extLst>
              <a:ext uri="{FF2B5EF4-FFF2-40B4-BE49-F238E27FC236}">
                <a16:creationId xmlns:a16="http://schemas.microsoft.com/office/drawing/2014/main" id="{C225310C-A5A6-B6C1-DC84-3FBD36030B9A}"/>
              </a:ext>
            </a:extLst>
          </p:cNvPr>
          <p:cNvSpPr txBox="1"/>
          <p:nvPr/>
        </p:nvSpPr>
        <p:spPr>
          <a:xfrm>
            <a:off x="3143672" y="1332296"/>
            <a:ext cx="6263640" cy="334259"/>
          </a:xfrm>
          <a:prstGeom prst="rect">
            <a:avLst/>
          </a:prstGeom>
          <a:noFill/>
        </p:spPr>
        <p:txBody>
          <a:bodyPr wrap="square">
            <a:spAutoFit/>
          </a:bodyPr>
          <a:lstStyle/>
          <a:p>
            <a:pPr algn="ctr">
              <a:lnSpc>
                <a:spcPct val="150000"/>
              </a:lnSpc>
            </a:pPr>
            <a:r>
              <a:rPr lang="zh-CN" altLang="zh-CN" sz="1200" b="1" kern="100" dirty="0">
                <a:solidFill>
                  <a:srgbClr val="000000"/>
                </a:solidFill>
                <a:effectLst/>
                <a:latin typeface="Times New Roman" panose="02020603050405020304" pitchFamily="18" charset="0"/>
                <a:ea typeface="宋体" panose="02010600030101010101" pitchFamily="2" charset="-122"/>
              </a:rPr>
              <a:t>表</a:t>
            </a:r>
            <a:r>
              <a:rPr lang="en-US" altLang="zh-CN" sz="1200" b="1" kern="100" dirty="0">
                <a:solidFill>
                  <a:srgbClr val="000000"/>
                </a:solidFill>
                <a:effectLst/>
                <a:latin typeface="Times New Roman" panose="02020603050405020304" pitchFamily="18" charset="0"/>
                <a:ea typeface="宋体" panose="02010600030101010101" pitchFamily="2" charset="-122"/>
              </a:rPr>
              <a:t>1  </a:t>
            </a:r>
            <a:r>
              <a:rPr lang="zh-CN" altLang="zh-CN" sz="1200" b="1" kern="100" dirty="0">
                <a:solidFill>
                  <a:srgbClr val="000000"/>
                </a:solidFill>
                <a:effectLst/>
                <a:latin typeface="Times New Roman" panose="02020603050405020304" pitchFamily="18" charset="0"/>
                <a:ea typeface="宋体" panose="02010600030101010101" pitchFamily="2" charset="-122"/>
              </a:rPr>
              <a:t>三种水相湿式氧化脱硫工艺</a:t>
            </a:r>
            <a:endParaRPr lang="zh-CN" altLang="zh-CN" sz="1600" kern="100" dirty="0">
              <a:effectLst/>
              <a:latin typeface="Times New Roman" panose="02020603050405020304" pitchFamily="18" charset="0"/>
              <a:ea typeface="宋体" panose="02010600030101010101" pitchFamily="2" charset="-122"/>
            </a:endParaRPr>
          </a:p>
        </p:txBody>
      </p:sp>
      <p:sp>
        <p:nvSpPr>
          <p:cNvPr id="30" name="矩形 29">
            <a:extLst>
              <a:ext uri="{FF2B5EF4-FFF2-40B4-BE49-F238E27FC236}">
                <a16:creationId xmlns:a16="http://schemas.microsoft.com/office/drawing/2014/main" id="{7A70BE64-3C57-8DFD-8F0B-458D942A5855}"/>
              </a:ext>
            </a:extLst>
          </p:cNvPr>
          <p:cNvSpPr/>
          <p:nvPr/>
        </p:nvSpPr>
        <p:spPr>
          <a:xfrm>
            <a:off x="119608" y="822705"/>
            <a:ext cx="6480448" cy="400110"/>
          </a:xfrm>
          <a:prstGeom prst="rect">
            <a:avLst/>
          </a:prstGeom>
          <a:noFill/>
        </p:spPr>
        <p:txBody>
          <a:bodyPr wrap="square" lIns="91440" tIns="45720" rIns="91440" bIns="45720">
            <a:spAutoFit/>
          </a:bodyPr>
          <a:lstStyle/>
          <a:p>
            <a:pPr algn="just"/>
            <a:r>
              <a:rPr lang="zh-CN" altLang="en-US" sz="2000" b="1" cap="none" spc="0" dirty="0">
                <a:ln w="0"/>
                <a:solidFill>
                  <a:srgbClr val="FF0000"/>
                </a:solidFill>
              </a:rPr>
              <a:t>多用图表，避免内容乏味，图表高度汇总文章内容</a:t>
            </a:r>
            <a:endParaRPr lang="en-US" altLang="zh-CN" sz="2000" b="1" cap="none" spc="0" dirty="0">
              <a:ln w="0"/>
              <a:solidFill>
                <a:srgbClr val="FF0000"/>
              </a:solidFill>
            </a:endParaRPr>
          </a:p>
        </p:txBody>
      </p:sp>
    </p:spTree>
    <p:extLst>
      <p:ext uri="{BB962C8B-B14F-4D97-AF65-F5344CB8AC3E}">
        <p14:creationId xmlns:p14="http://schemas.microsoft.com/office/powerpoint/2010/main" val="28384954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3">
            <a:extLst>
              <a:ext uri="{FF2B5EF4-FFF2-40B4-BE49-F238E27FC236}">
                <a16:creationId xmlns:a16="http://schemas.microsoft.com/office/drawing/2014/main" id="{200B9CEA-D2F0-4B0D-ACC3-E8EADDBAA297}"/>
              </a:ext>
            </a:extLst>
          </p:cNvPr>
          <p:cNvSpPr>
            <a:spLocks noChangeArrowheads="1"/>
          </p:cNvSpPr>
          <p:nvPr/>
        </p:nvSpPr>
        <p:spPr bwMode="auto">
          <a:xfrm>
            <a:off x="119609" y="188640"/>
            <a:ext cx="11952781" cy="463846"/>
          </a:xfrm>
          <a:prstGeom prst="rect">
            <a:avLst/>
          </a:prstGeom>
          <a:noFill/>
          <a:ln w="25400" algn="ctr">
            <a:noFill/>
            <a:miter lim="800000"/>
            <a:headEnd/>
            <a:tailEnd/>
          </a:ln>
          <a:effectLst>
            <a:prstShdw prst="shdw11">
              <a:schemeClr val="accent1">
                <a:gamma/>
                <a:shade val="60000"/>
                <a:invGamma/>
                <a:alpha val="50000"/>
              </a:schemeClr>
            </a:prstShdw>
          </a:effectLst>
        </p:spPr>
        <p:txBody>
          <a:bodyPr wrap="square" lIns="90000" tIns="46800" rIns="90000" bIns="46800">
            <a:spAutoFit/>
          </a:bodyPr>
          <a:lstStyle/>
          <a:p>
            <a:r>
              <a:rPr lang="zh-CN" altLang="en-US" sz="2400" b="1" dirty="0">
                <a:solidFill>
                  <a:srgbClr val="C00000"/>
                </a:solidFill>
                <a:latin typeface="微软雅黑" pitchFamily="34" charset="-122"/>
                <a:ea typeface="微软雅黑" pitchFamily="34" charset="-122"/>
              </a:rPr>
              <a:t>写作经验分享：</a:t>
            </a:r>
            <a:r>
              <a:rPr lang="zh-CN" altLang="en-US" sz="2400" b="1" dirty="0">
                <a:solidFill>
                  <a:srgbClr val="0000FF"/>
                </a:solidFill>
                <a:latin typeface="微软雅黑" pitchFamily="34" charset="-122"/>
                <a:ea typeface="微软雅黑" pitchFamily="34" charset="-122"/>
              </a:rPr>
              <a:t>文献综述</a:t>
            </a:r>
          </a:p>
        </p:txBody>
      </p:sp>
      <p:sp>
        <p:nvSpPr>
          <p:cNvPr id="30" name="矩形 29">
            <a:extLst>
              <a:ext uri="{FF2B5EF4-FFF2-40B4-BE49-F238E27FC236}">
                <a16:creationId xmlns:a16="http://schemas.microsoft.com/office/drawing/2014/main" id="{7A70BE64-3C57-8DFD-8F0B-458D942A5855}"/>
              </a:ext>
            </a:extLst>
          </p:cNvPr>
          <p:cNvSpPr/>
          <p:nvPr/>
        </p:nvSpPr>
        <p:spPr>
          <a:xfrm>
            <a:off x="4369508" y="3909098"/>
            <a:ext cx="3735527" cy="2246769"/>
          </a:xfrm>
          <a:prstGeom prst="rect">
            <a:avLst/>
          </a:prstGeom>
          <a:noFill/>
        </p:spPr>
        <p:txBody>
          <a:bodyPr wrap="square" lIns="91440" tIns="45720" rIns="91440" bIns="45720">
            <a:spAutoFit/>
          </a:bodyPr>
          <a:lstStyle/>
          <a:p>
            <a:pPr algn="just"/>
            <a:r>
              <a:rPr lang="zh-CN" altLang="en-US" sz="2000" b="1" cap="none" spc="0" dirty="0">
                <a:ln w="0"/>
              </a:rPr>
              <a:t>综述并不只是罗列文献，更重要的是对期刊的数据进行</a:t>
            </a:r>
            <a:r>
              <a:rPr lang="zh-CN" altLang="en-US" sz="2000" b="1" cap="none" spc="0" dirty="0">
                <a:ln w="0"/>
                <a:solidFill>
                  <a:srgbClr val="FF0000"/>
                </a:solidFill>
              </a:rPr>
              <a:t>汇总分析</a:t>
            </a:r>
            <a:r>
              <a:rPr lang="zh-CN" altLang="en-US" sz="2000" b="1" cap="none" spc="0" dirty="0">
                <a:ln w="0"/>
              </a:rPr>
              <a:t>，往往需要对其机理进行</a:t>
            </a:r>
            <a:r>
              <a:rPr lang="zh-CN" altLang="en-US" sz="2000" b="1" cap="none" spc="0" dirty="0">
                <a:ln w="0"/>
                <a:solidFill>
                  <a:srgbClr val="FF0000"/>
                </a:solidFill>
              </a:rPr>
              <a:t>二次加工</a:t>
            </a:r>
            <a:r>
              <a:rPr lang="zh-CN" altLang="en-US" sz="2000" b="1" cap="none" spc="0" dirty="0">
                <a:ln w="0"/>
              </a:rPr>
              <a:t>。</a:t>
            </a:r>
            <a:endParaRPr lang="en-US" altLang="zh-CN" sz="2000" b="1" cap="none" spc="0" dirty="0">
              <a:ln w="0"/>
            </a:endParaRPr>
          </a:p>
          <a:p>
            <a:pPr algn="just"/>
            <a:r>
              <a:rPr lang="zh-CN" altLang="en-US" sz="2000" b="1" dirty="0">
                <a:ln w="0"/>
              </a:rPr>
              <a:t>最终展望要重视</a:t>
            </a:r>
            <a:r>
              <a:rPr lang="zh-CN" altLang="en-US" sz="2000" b="1" dirty="0">
                <a:ln w="0"/>
                <a:solidFill>
                  <a:srgbClr val="FF0000"/>
                </a:solidFill>
              </a:rPr>
              <a:t>结合实际</a:t>
            </a:r>
            <a:r>
              <a:rPr lang="zh-CN" altLang="en-US" sz="2000" b="1" dirty="0">
                <a:ln w="0"/>
              </a:rPr>
              <a:t>，通过现有研究进行</a:t>
            </a:r>
            <a:r>
              <a:rPr lang="zh-CN" altLang="en-US" sz="2000" b="1" dirty="0">
                <a:ln w="0"/>
                <a:solidFill>
                  <a:srgbClr val="FF0000"/>
                </a:solidFill>
              </a:rPr>
              <a:t>合理扩展</a:t>
            </a:r>
            <a:r>
              <a:rPr lang="zh-CN" altLang="en-US" sz="2000" b="1" dirty="0">
                <a:ln w="0"/>
              </a:rPr>
              <a:t>，不可盲目空谈。</a:t>
            </a:r>
            <a:endParaRPr lang="en-US" altLang="zh-CN" sz="2000" b="1" cap="none" spc="0" dirty="0">
              <a:ln w="0"/>
            </a:endParaRPr>
          </a:p>
        </p:txBody>
      </p:sp>
      <p:sp>
        <p:nvSpPr>
          <p:cNvPr id="2" name="Rectangle 2">
            <a:extLst>
              <a:ext uri="{FF2B5EF4-FFF2-40B4-BE49-F238E27FC236}">
                <a16:creationId xmlns:a16="http://schemas.microsoft.com/office/drawing/2014/main" id="{CF21A8F8-146D-4A85-A90D-6730A2A604C5}"/>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pic>
        <p:nvPicPr>
          <p:cNvPr id="2049" name="Picture 1">
            <a:extLst>
              <a:ext uri="{FF2B5EF4-FFF2-40B4-BE49-F238E27FC236}">
                <a16:creationId xmlns:a16="http://schemas.microsoft.com/office/drawing/2014/main" id="{4DA4C32E-0BE0-0B11-36D9-A859F99252D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001" y="944165"/>
            <a:ext cx="4290515" cy="2553848"/>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a:extLst>
              <a:ext uri="{FF2B5EF4-FFF2-40B4-BE49-F238E27FC236}">
                <a16:creationId xmlns:a16="http://schemas.microsoft.com/office/drawing/2014/main" id="{396EDB73-D419-282F-58EB-8731E6B8249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93121" y="3238644"/>
            <a:ext cx="3735527" cy="3481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6">
            <a:extLst>
              <a:ext uri="{FF2B5EF4-FFF2-40B4-BE49-F238E27FC236}">
                <a16:creationId xmlns:a16="http://schemas.microsoft.com/office/drawing/2014/main" id="{D368F755-001E-D6B2-00D5-ED14B3F4A10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885112" y="1132805"/>
            <a:ext cx="3061402" cy="1779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Picture 7">
            <a:extLst>
              <a:ext uri="{FF2B5EF4-FFF2-40B4-BE49-F238E27FC236}">
                <a16:creationId xmlns:a16="http://schemas.microsoft.com/office/drawing/2014/main" id="{CD485CDF-210F-45EB-23D9-1E5D924D605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36323" y="3693299"/>
            <a:ext cx="2976061" cy="2976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8">
            <a:extLst>
              <a:ext uri="{FF2B5EF4-FFF2-40B4-BE49-F238E27FC236}">
                <a16:creationId xmlns:a16="http://schemas.microsoft.com/office/drawing/2014/main" id="{73C77847-F882-4657-B1A5-0E6644DE764F}"/>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295800" y="1159438"/>
            <a:ext cx="4481572" cy="1763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4149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3">
            <a:extLst>
              <a:ext uri="{FF2B5EF4-FFF2-40B4-BE49-F238E27FC236}">
                <a16:creationId xmlns:a16="http://schemas.microsoft.com/office/drawing/2014/main" id="{200B9CEA-D2F0-4B0D-ACC3-E8EADDBAA297}"/>
              </a:ext>
            </a:extLst>
          </p:cNvPr>
          <p:cNvSpPr>
            <a:spLocks noChangeArrowheads="1"/>
          </p:cNvSpPr>
          <p:nvPr/>
        </p:nvSpPr>
        <p:spPr bwMode="auto">
          <a:xfrm>
            <a:off x="119609" y="188640"/>
            <a:ext cx="11952781" cy="463846"/>
          </a:xfrm>
          <a:prstGeom prst="rect">
            <a:avLst/>
          </a:prstGeom>
          <a:noFill/>
          <a:ln w="25400" algn="ctr">
            <a:noFill/>
            <a:miter lim="800000"/>
            <a:headEnd/>
            <a:tailEnd/>
          </a:ln>
          <a:effectLst>
            <a:prstShdw prst="shdw11">
              <a:schemeClr val="accent1">
                <a:gamma/>
                <a:shade val="60000"/>
                <a:invGamma/>
                <a:alpha val="50000"/>
              </a:schemeClr>
            </a:prstShdw>
          </a:effectLst>
        </p:spPr>
        <p:txBody>
          <a:bodyPr wrap="square" lIns="90000" tIns="46800" rIns="90000" bIns="46800">
            <a:spAutoFit/>
          </a:bodyPr>
          <a:lstStyle/>
          <a:p>
            <a:r>
              <a:rPr lang="zh-CN" altLang="en-US" sz="2400" b="1" dirty="0">
                <a:solidFill>
                  <a:srgbClr val="C00000"/>
                </a:solidFill>
                <a:latin typeface="微软雅黑" pitchFamily="34" charset="-122"/>
                <a:ea typeface="微软雅黑" pitchFamily="34" charset="-122"/>
              </a:rPr>
              <a:t>写作经验分享：</a:t>
            </a:r>
            <a:r>
              <a:rPr lang="zh-CN" altLang="en-US" sz="2400" b="1" dirty="0">
                <a:solidFill>
                  <a:srgbClr val="0000FF"/>
                </a:solidFill>
                <a:latin typeface="微软雅黑" pitchFamily="34" charset="-122"/>
                <a:ea typeface="微软雅黑" pitchFamily="34" charset="-122"/>
              </a:rPr>
              <a:t>溶剂效应</a:t>
            </a:r>
          </a:p>
        </p:txBody>
      </p:sp>
      <p:pic>
        <p:nvPicPr>
          <p:cNvPr id="3" name="图片 2">
            <a:extLst>
              <a:ext uri="{FF2B5EF4-FFF2-40B4-BE49-F238E27FC236}">
                <a16:creationId xmlns:a16="http://schemas.microsoft.com/office/drawing/2014/main" id="{775596AE-4106-2D4E-515D-967629392F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3352" y="3094960"/>
            <a:ext cx="7344816" cy="3673379"/>
          </a:xfrm>
          <a:prstGeom prst="rect">
            <a:avLst/>
          </a:prstGeom>
        </p:spPr>
      </p:pic>
      <p:pic>
        <p:nvPicPr>
          <p:cNvPr id="5" name="图片 4">
            <a:extLst>
              <a:ext uri="{FF2B5EF4-FFF2-40B4-BE49-F238E27FC236}">
                <a16:creationId xmlns:a16="http://schemas.microsoft.com/office/drawing/2014/main" id="{761A89DB-725A-AD1B-D97B-CFCDCFB0E2E6}"/>
              </a:ext>
            </a:extLst>
          </p:cNvPr>
          <p:cNvPicPr>
            <a:picLocks noChangeAspect="1"/>
          </p:cNvPicPr>
          <p:nvPr/>
        </p:nvPicPr>
        <p:blipFill rotWithShape="1">
          <a:blip r:embed="rId4"/>
          <a:srcRect t="33712" b="1486"/>
          <a:stretch/>
        </p:blipFill>
        <p:spPr>
          <a:xfrm>
            <a:off x="0" y="862712"/>
            <a:ext cx="8416779" cy="2232248"/>
          </a:xfrm>
          <a:prstGeom prst="rect">
            <a:avLst/>
          </a:prstGeom>
        </p:spPr>
      </p:pic>
      <p:sp>
        <p:nvSpPr>
          <p:cNvPr id="6" name="矩形 5">
            <a:extLst>
              <a:ext uri="{FF2B5EF4-FFF2-40B4-BE49-F238E27FC236}">
                <a16:creationId xmlns:a16="http://schemas.microsoft.com/office/drawing/2014/main" id="{D300E8BB-09FB-DB14-B8AD-15AA742FC1D1}"/>
              </a:ext>
            </a:extLst>
          </p:cNvPr>
          <p:cNvSpPr/>
          <p:nvPr/>
        </p:nvSpPr>
        <p:spPr>
          <a:xfrm>
            <a:off x="3287688" y="1700808"/>
            <a:ext cx="1944216" cy="288032"/>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a:extLst>
              <a:ext uri="{FF2B5EF4-FFF2-40B4-BE49-F238E27FC236}">
                <a16:creationId xmlns:a16="http://schemas.microsoft.com/office/drawing/2014/main" id="{44714E58-FA21-0340-C6CA-BA62D0DDDB0C}"/>
              </a:ext>
            </a:extLst>
          </p:cNvPr>
          <p:cNvSpPr/>
          <p:nvPr/>
        </p:nvSpPr>
        <p:spPr>
          <a:xfrm>
            <a:off x="8310143" y="1476067"/>
            <a:ext cx="3735527" cy="4401205"/>
          </a:xfrm>
          <a:prstGeom prst="rect">
            <a:avLst/>
          </a:prstGeom>
          <a:noFill/>
        </p:spPr>
        <p:txBody>
          <a:bodyPr wrap="square" lIns="91440" tIns="45720" rIns="91440" bIns="45720">
            <a:spAutoFit/>
          </a:bodyPr>
          <a:lstStyle/>
          <a:p>
            <a:pPr algn="just"/>
            <a:r>
              <a:rPr lang="zh-CN" altLang="en-US" sz="2000" b="1" cap="none" spc="0" dirty="0">
                <a:ln w="0"/>
              </a:rPr>
              <a:t>属于溶剂热力学领域</a:t>
            </a:r>
            <a:endParaRPr lang="en-US" altLang="zh-CN" sz="2000" b="1" cap="none" spc="0" dirty="0">
              <a:ln w="0"/>
            </a:endParaRPr>
          </a:p>
          <a:p>
            <a:pPr algn="just"/>
            <a:r>
              <a:rPr lang="zh-CN" altLang="en-US" sz="2000" b="1" cap="none" spc="0" dirty="0">
                <a:ln w="0"/>
              </a:rPr>
              <a:t>超额摩尔效应：当溶剂相互混合，其摩尔体积和粘度与按照混合物的组成计算出的理论值存在</a:t>
            </a:r>
            <a:r>
              <a:rPr lang="zh-CN" altLang="en-US" sz="2000" b="1" dirty="0">
                <a:ln w="0"/>
              </a:rPr>
              <a:t>偏差，这部分偏差往往反映出分子间的相互作用。</a:t>
            </a:r>
            <a:endParaRPr lang="en-US" altLang="zh-CN" sz="2000" b="1" dirty="0">
              <a:ln w="0"/>
            </a:endParaRPr>
          </a:p>
          <a:p>
            <a:pPr algn="just"/>
            <a:endParaRPr lang="en-US" altLang="zh-CN" sz="2000" b="1" cap="none" spc="0" dirty="0">
              <a:ln w="0"/>
            </a:endParaRPr>
          </a:p>
          <a:p>
            <a:pPr algn="just"/>
            <a:r>
              <a:rPr lang="zh-CN" altLang="en-US" sz="2000" b="1" dirty="0">
                <a:ln w="0"/>
              </a:rPr>
              <a:t>本文核心在于研究不同种类溶剂对铁基离子液体空间结构的影响，对构效关系进行论证分析。</a:t>
            </a:r>
            <a:endParaRPr lang="en-US" altLang="zh-CN" sz="2000" b="1" dirty="0">
              <a:ln w="0"/>
            </a:endParaRPr>
          </a:p>
          <a:p>
            <a:pPr algn="just"/>
            <a:endParaRPr lang="en-US" altLang="zh-CN" sz="2000" b="1" cap="none" spc="0" dirty="0">
              <a:ln w="0"/>
            </a:endParaRPr>
          </a:p>
          <a:p>
            <a:pPr algn="just"/>
            <a:r>
              <a:rPr lang="zh-CN" altLang="en-US" sz="2000" b="1" dirty="0">
                <a:ln w="0"/>
              </a:rPr>
              <a:t>超额热力学</a:t>
            </a:r>
            <a:r>
              <a:rPr lang="en-US" altLang="zh-CN" sz="2000" b="1" dirty="0">
                <a:ln w="0"/>
              </a:rPr>
              <a:t>+</a:t>
            </a:r>
            <a:r>
              <a:rPr lang="zh-CN" altLang="en-US" sz="2000" b="1" dirty="0">
                <a:ln w="0"/>
              </a:rPr>
              <a:t>表征</a:t>
            </a:r>
            <a:r>
              <a:rPr lang="en-US" altLang="zh-CN" sz="2000" b="1" dirty="0">
                <a:ln w="0"/>
              </a:rPr>
              <a:t>+DFT</a:t>
            </a:r>
            <a:r>
              <a:rPr lang="zh-CN" altLang="en-US" sz="2000" b="1" dirty="0">
                <a:ln w="0"/>
              </a:rPr>
              <a:t>三个维度共同论证，相互印证。</a:t>
            </a:r>
            <a:endParaRPr lang="en-US" altLang="zh-CN" sz="2000" b="1" cap="none" spc="0" dirty="0">
              <a:ln w="0"/>
            </a:endParaRPr>
          </a:p>
        </p:txBody>
      </p:sp>
    </p:spTree>
    <p:extLst>
      <p:ext uri="{BB962C8B-B14F-4D97-AF65-F5344CB8AC3E}">
        <p14:creationId xmlns:p14="http://schemas.microsoft.com/office/powerpoint/2010/main" val="15826063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3">
            <a:extLst>
              <a:ext uri="{FF2B5EF4-FFF2-40B4-BE49-F238E27FC236}">
                <a16:creationId xmlns:a16="http://schemas.microsoft.com/office/drawing/2014/main" id="{200B9CEA-D2F0-4B0D-ACC3-E8EADDBAA297}"/>
              </a:ext>
            </a:extLst>
          </p:cNvPr>
          <p:cNvSpPr>
            <a:spLocks noChangeArrowheads="1"/>
          </p:cNvSpPr>
          <p:nvPr/>
        </p:nvSpPr>
        <p:spPr bwMode="auto">
          <a:xfrm>
            <a:off x="119609" y="188640"/>
            <a:ext cx="11952781" cy="463846"/>
          </a:xfrm>
          <a:prstGeom prst="rect">
            <a:avLst/>
          </a:prstGeom>
          <a:noFill/>
          <a:ln w="25400" algn="ctr">
            <a:noFill/>
            <a:miter lim="800000"/>
            <a:headEnd/>
            <a:tailEnd/>
          </a:ln>
          <a:effectLst>
            <a:prstShdw prst="shdw11">
              <a:schemeClr val="accent1">
                <a:gamma/>
                <a:shade val="60000"/>
                <a:invGamma/>
                <a:alpha val="50000"/>
              </a:schemeClr>
            </a:prstShdw>
          </a:effectLst>
        </p:spPr>
        <p:txBody>
          <a:bodyPr wrap="square" lIns="90000" tIns="46800" rIns="90000" bIns="46800">
            <a:spAutoFit/>
          </a:bodyPr>
          <a:lstStyle/>
          <a:p>
            <a:r>
              <a:rPr lang="zh-CN" altLang="en-US" sz="2400" b="1" dirty="0">
                <a:solidFill>
                  <a:srgbClr val="C00000"/>
                </a:solidFill>
                <a:latin typeface="微软雅黑" pitchFamily="34" charset="-122"/>
                <a:ea typeface="微软雅黑" pitchFamily="34" charset="-122"/>
              </a:rPr>
              <a:t>写作经验分享：</a:t>
            </a:r>
            <a:r>
              <a:rPr lang="zh-CN" altLang="en-US" sz="2400" b="1" dirty="0">
                <a:solidFill>
                  <a:srgbClr val="0000FF"/>
                </a:solidFill>
                <a:latin typeface="微软雅黑" pitchFamily="34" charset="-122"/>
                <a:ea typeface="微软雅黑" pitchFamily="34" charset="-122"/>
              </a:rPr>
              <a:t>溶剂效应</a:t>
            </a:r>
          </a:p>
        </p:txBody>
      </p:sp>
      <p:pic>
        <p:nvPicPr>
          <p:cNvPr id="4" name="图片 3">
            <a:extLst>
              <a:ext uri="{FF2B5EF4-FFF2-40B4-BE49-F238E27FC236}">
                <a16:creationId xmlns:a16="http://schemas.microsoft.com/office/drawing/2014/main" id="{4F18F961-3FE8-6107-206F-BD5D046ADF4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4594" b="11567"/>
          <a:stretch/>
        </p:blipFill>
        <p:spPr>
          <a:xfrm>
            <a:off x="139928" y="916870"/>
            <a:ext cx="5849514" cy="5024259"/>
          </a:xfrm>
          <a:prstGeom prst="rect">
            <a:avLst/>
          </a:prstGeom>
        </p:spPr>
      </p:pic>
      <p:grpSp>
        <p:nvGrpSpPr>
          <p:cNvPr id="24" name="组合 23">
            <a:extLst>
              <a:ext uri="{FF2B5EF4-FFF2-40B4-BE49-F238E27FC236}">
                <a16:creationId xmlns:a16="http://schemas.microsoft.com/office/drawing/2014/main" id="{597E1018-EE1B-B84C-815E-172372743F83}"/>
              </a:ext>
            </a:extLst>
          </p:cNvPr>
          <p:cNvGrpSpPr/>
          <p:nvPr/>
        </p:nvGrpSpPr>
        <p:grpSpPr>
          <a:xfrm>
            <a:off x="7536160" y="1124744"/>
            <a:ext cx="3456384" cy="4248472"/>
            <a:chOff x="6528048" y="1052736"/>
            <a:chExt cx="3456384" cy="4248472"/>
          </a:xfrm>
        </p:grpSpPr>
        <p:sp>
          <p:nvSpPr>
            <p:cNvPr id="22" name="矩形 21">
              <a:extLst>
                <a:ext uri="{FF2B5EF4-FFF2-40B4-BE49-F238E27FC236}">
                  <a16:creationId xmlns:a16="http://schemas.microsoft.com/office/drawing/2014/main" id="{2A9B582B-8FDB-A8A6-357A-CA8654A277F3}"/>
                </a:ext>
              </a:extLst>
            </p:cNvPr>
            <p:cNvSpPr/>
            <p:nvPr/>
          </p:nvSpPr>
          <p:spPr>
            <a:xfrm>
              <a:off x="6528048" y="1052736"/>
              <a:ext cx="3456384" cy="4248472"/>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a:extLst>
                <a:ext uri="{FF2B5EF4-FFF2-40B4-BE49-F238E27FC236}">
                  <a16:creationId xmlns:a16="http://schemas.microsoft.com/office/drawing/2014/main" id="{B1A9907F-E777-CDDD-5B92-F45DED7AEFEF}"/>
                </a:ext>
              </a:extLst>
            </p:cNvPr>
            <p:cNvSpPr/>
            <p:nvPr/>
          </p:nvSpPr>
          <p:spPr>
            <a:xfrm>
              <a:off x="6744072" y="1340768"/>
              <a:ext cx="864096" cy="864096"/>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3600" b="1" dirty="0">
                  <a:solidFill>
                    <a:srgbClr val="FF0000"/>
                  </a:solidFill>
                </a:rPr>
                <a:t>A</a:t>
              </a:r>
              <a:endParaRPr lang="zh-CN" altLang="en-US" sz="3600" b="1" dirty="0">
                <a:solidFill>
                  <a:srgbClr val="FF0000"/>
                </a:solidFill>
              </a:endParaRPr>
            </a:p>
          </p:txBody>
        </p:sp>
        <p:sp>
          <p:nvSpPr>
            <p:cNvPr id="11" name="椭圆 10">
              <a:extLst>
                <a:ext uri="{FF2B5EF4-FFF2-40B4-BE49-F238E27FC236}">
                  <a16:creationId xmlns:a16="http://schemas.microsoft.com/office/drawing/2014/main" id="{B9F45AA4-2D63-2F6A-4BAF-9414719F58C8}"/>
                </a:ext>
              </a:extLst>
            </p:cNvPr>
            <p:cNvSpPr/>
            <p:nvPr/>
          </p:nvSpPr>
          <p:spPr>
            <a:xfrm>
              <a:off x="8760296" y="1340768"/>
              <a:ext cx="864096" cy="864096"/>
            </a:xfrm>
            <a:prstGeom prst="ellipse">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3600" b="1" dirty="0">
                  <a:solidFill>
                    <a:srgbClr val="0070C0"/>
                  </a:solidFill>
                </a:rPr>
                <a:t>B</a:t>
              </a:r>
              <a:endParaRPr lang="zh-CN" altLang="en-US" sz="3600" b="1" dirty="0">
                <a:solidFill>
                  <a:srgbClr val="0070C0"/>
                </a:solidFill>
              </a:endParaRPr>
            </a:p>
          </p:txBody>
        </p:sp>
        <p:sp>
          <p:nvSpPr>
            <p:cNvPr id="12" name="箭头: 左右 11">
              <a:extLst>
                <a:ext uri="{FF2B5EF4-FFF2-40B4-BE49-F238E27FC236}">
                  <a16:creationId xmlns:a16="http://schemas.microsoft.com/office/drawing/2014/main" id="{339E339C-C3B4-4B30-C105-4FA41C22473F}"/>
                </a:ext>
              </a:extLst>
            </p:cNvPr>
            <p:cNvSpPr/>
            <p:nvPr/>
          </p:nvSpPr>
          <p:spPr>
            <a:xfrm>
              <a:off x="7724531" y="1556792"/>
              <a:ext cx="891749" cy="463846"/>
            </a:xfrm>
            <a:prstGeom prst="leftRight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zh-CN" altLang="en-US"/>
            </a:p>
          </p:txBody>
        </p:sp>
        <p:sp>
          <p:nvSpPr>
            <p:cNvPr id="13" name="椭圆 12">
              <a:extLst>
                <a:ext uri="{FF2B5EF4-FFF2-40B4-BE49-F238E27FC236}">
                  <a16:creationId xmlns:a16="http://schemas.microsoft.com/office/drawing/2014/main" id="{4DD095A1-1049-DF6A-A459-23686730675B}"/>
                </a:ext>
              </a:extLst>
            </p:cNvPr>
            <p:cNvSpPr/>
            <p:nvPr/>
          </p:nvSpPr>
          <p:spPr>
            <a:xfrm>
              <a:off x="7464152" y="2420888"/>
              <a:ext cx="864096" cy="864096"/>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3600" b="1" dirty="0">
                  <a:solidFill>
                    <a:srgbClr val="FF0000"/>
                  </a:solidFill>
                </a:rPr>
                <a:t>A</a:t>
              </a:r>
              <a:endParaRPr lang="zh-CN" altLang="en-US" sz="3600" b="1" dirty="0">
                <a:solidFill>
                  <a:srgbClr val="FF0000"/>
                </a:solidFill>
              </a:endParaRPr>
            </a:p>
          </p:txBody>
        </p:sp>
        <p:sp>
          <p:nvSpPr>
            <p:cNvPr id="15" name="椭圆 14">
              <a:extLst>
                <a:ext uri="{FF2B5EF4-FFF2-40B4-BE49-F238E27FC236}">
                  <a16:creationId xmlns:a16="http://schemas.microsoft.com/office/drawing/2014/main" id="{7D0156B9-E75A-5457-68E5-D6F1E84B7157}"/>
                </a:ext>
              </a:extLst>
            </p:cNvPr>
            <p:cNvSpPr/>
            <p:nvPr/>
          </p:nvSpPr>
          <p:spPr>
            <a:xfrm>
              <a:off x="8167949" y="2420888"/>
              <a:ext cx="864096" cy="864096"/>
            </a:xfrm>
            <a:prstGeom prst="ellipse">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3600" b="1" dirty="0">
                  <a:solidFill>
                    <a:srgbClr val="0070C0"/>
                  </a:solidFill>
                </a:rPr>
                <a:t>B</a:t>
              </a:r>
              <a:endParaRPr lang="zh-CN" altLang="en-US" sz="3600" b="1" dirty="0">
                <a:solidFill>
                  <a:srgbClr val="0070C0"/>
                </a:solidFill>
              </a:endParaRPr>
            </a:p>
          </p:txBody>
        </p:sp>
        <p:sp>
          <p:nvSpPr>
            <p:cNvPr id="16" name="矩形 15">
              <a:extLst>
                <a:ext uri="{FF2B5EF4-FFF2-40B4-BE49-F238E27FC236}">
                  <a16:creationId xmlns:a16="http://schemas.microsoft.com/office/drawing/2014/main" id="{D7EE6603-F6F6-88E0-02E0-95CE501730BD}"/>
                </a:ext>
              </a:extLst>
            </p:cNvPr>
            <p:cNvSpPr/>
            <p:nvPr/>
          </p:nvSpPr>
          <p:spPr>
            <a:xfrm>
              <a:off x="7644172" y="3861047"/>
              <a:ext cx="1368152" cy="400110"/>
            </a:xfrm>
            <a:prstGeom prst="rect">
              <a:avLst/>
            </a:prstGeom>
            <a:noFill/>
          </p:spPr>
          <p:txBody>
            <a:bodyPr wrap="square" lIns="91440" tIns="45720" rIns="91440" bIns="45720">
              <a:spAutoFit/>
            </a:bodyPr>
            <a:lstStyle/>
            <a:p>
              <a:pPr algn="just"/>
              <a:r>
                <a:rPr lang="zh-CN" altLang="en-US" sz="2000" b="1" cap="none" spc="0" dirty="0">
                  <a:ln w="0"/>
                </a:rPr>
                <a:t>体积收缩</a:t>
              </a:r>
              <a:endParaRPr lang="en-US" altLang="zh-CN" sz="2000" b="1" cap="none" spc="0" dirty="0">
                <a:ln w="0"/>
              </a:endParaRPr>
            </a:p>
          </p:txBody>
        </p:sp>
        <p:cxnSp>
          <p:nvCxnSpPr>
            <p:cNvPr id="18" name="直接箭头连接符 17">
              <a:extLst>
                <a:ext uri="{FF2B5EF4-FFF2-40B4-BE49-F238E27FC236}">
                  <a16:creationId xmlns:a16="http://schemas.microsoft.com/office/drawing/2014/main" id="{5D6209C9-8ED9-18BF-72D9-0BD3031712C1}"/>
                </a:ext>
              </a:extLst>
            </p:cNvPr>
            <p:cNvCxnSpPr>
              <a:cxnSpLocks/>
            </p:cNvCxnSpPr>
            <p:nvPr/>
          </p:nvCxnSpPr>
          <p:spPr>
            <a:xfrm flipV="1">
              <a:off x="8256240" y="3284984"/>
              <a:ext cx="0" cy="57606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0" name="矩形 19">
              <a:extLst>
                <a:ext uri="{FF2B5EF4-FFF2-40B4-BE49-F238E27FC236}">
                  <a16:creationId xmlns:a16="http://schemas.microsoft.com/office/drawing/2014/main" id="{55ECAA35-B4CC-4C2A-3B72-E6F4FA515AE8}"/>
                </a:ext>
              </a:extLst>
            </p:cNvPr>
            <p:cNvSpPr/>
            <p:nvPr/>
          </p:nvSpPr>
          <p:spPr>
            <a:xfrm>
              <a:off x="7541141" y="4853331"/>
              <a:ext cx="1574213" cy="400110"/>
            </a:xfrm>
            <a:prstGeom prst="rect">
              <a:avLst/>
            </a:prstGeom>
            <a:noFill/>
          </p:spPr>
          <p:txBody>
            <a:bodyPr wrap="square" lIns="91440" tIns="45720" rIns="91440" bIns="45720">
              <a:spAutoFit/>
            </a:bodyPr>
            <a:lstStyle/>
            <a:p>
              <a:pPr algn="just"/>
              <a:r>
                <a:rPr lang="zh-CN" altLang="en-US" sz="2000" b="1" cap="none" spc="0" dirty="0">
                  <a:ln w="0"/>
                </a:rPr>
                <a:t>超摩尔效应</a:t>
              </a:r>
              <a:endParaRPr lang="en-US" altLang="zh-CN" sz="2000" b="1" cap="none" spc="0" dirty="0">
                <a:ln w="0"/>
              </a:endParaRPr>
            </a:p>
          </p:txBody>
        </p:sp>
        <p:cxnSp>
          <p:nvCxnSpPr>
            <p:cNvPr id="21" name="直接箭头连接符 20">
              <a:extLst>
                <a:ext uri="{FF2B5EF4-FFF2-40B4-BE49-F238E27FC236}">
                  <a16:creationId xmlns:a16="http://schemas.microsoft.com/office/drawing/2014/main" id="{BBA42D5C-9A46-5816-725B-A2DAE9345148}"/>
                </a:ext>
              </a:extLst>
            </p:cNvPr>
            <p:cNvCxnSpPr>
              <a:cxnSpLocks/>
            </p:cNvCxnSpPr>
            <p:nvPr/>
          </p:nvCxnSpPr>
          <p:spPr>
            <a:xfrm flipV="1">
              <a:off x="8303200" y="4277268"/>
              <a:ext cx="0" cy="57606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grpSp>
      <p:sp>
        <p:nvSpPr>
          <p:cNvPr id="23" name="箭头: 左右 22">
            <a:extLst>
              <a:ext uri="{FF2B5EF4-FFF2-40B4-BE49-F238E27FC236}">
                <a16:creationId xmlns:a16="http://schemas.microsoft.com/office/drawing/2014/main" id="{635EEAA5-16B4-2486-2FDF-91C5291820AB}"/>
              </a:ext>
            </a:extLst>
          </p:cNvPr>
          <p:cNvSpPr/>
          <p:nvPr/>
        </p:nvSpPr>
        <p:spPr>
          <a:xfrm>
            <a:off x="6176359" y="3017057"/>
            <a:ext cx="891749" cy="463846"/>
          </a:xfrm>
          <a:prstGeom prst="leftRight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zh-CN" altLang="en-US"/>
          </a:p>
        </p:txBody>
      </p:sp>
      <p:sp>
        <p:nvSpPr>
          <p:cNvPr id="26" name="文本框 25">
            <a:extLst>
              <a:ext uri="{FF2B5EF4-FFF2-40B4-BE49-F238E27FC236}">
                <a16:creationId xmlns:a16="http://schemas.microsoft.com/office/drawing/2014/main" id="{CB6DC873-48C7-110E-8D3C-6A5BDE878AF3}"/>
              </a:ext>
            </a:extLst>
          </p:cNvPr>
          <p:cNvSpPr txBox="1"/>
          <p:nvPr/>
        </p:nvSpPr>
        <p:spPr>
          <a:xfrm>
            <a:off x="119609" y="5845474"/>
            <a:ext cx="6263640" cy="954107"/>
          </a:xfrm>
          <a:prstGeom prst="rect">
            <a:avLst/>
          </a:prstGeom>
          <a:noFill/>
        </p:spPr>
        <p:txBody>
          <a:bodyPr wrap="square">
            <a:spAutoFit/>
          </a:bodyPr>
          <a:lstStyle/>
          <a:p>
            <a:pPr algn="just"/>
            <a:r>
              <a:rPr lang="en-GB" altLang="zh-CN" sz="1400" b="1" dirty="0">
                <a:effectLst/>
                <a:latin typeface="Calibri" panose="020F0502020204030204" pitchFamily="34" charset="0"/>
                <a:ea typeface="宋体" panose="02010600030101010101" pitchFamily="2" charset="-122"/>
                <a:cs typeface="Times New Roman" panose="02020603050405020304" pitchFamily="18" charset="0"/>
              </a:rPr>
              <a:t>F</a:t>
            </a:r>
            <a:r>
              <a:rPr lang="en-US" altLang="zh-CN" sz="1400" b="1" dirty="0">
                <a:effectLst/>
                <a:latin typeface="Calibri" panose="020F0502020204030204" pitchFamily="34" charset="0"/>
                <a:ea typeface="宋体" panose="02010600030101010101" pitchFamily="2" charset="-122"/>
                <a:cs typeface="Times New Roman" panose="02020603050405020304" pitchFamily="18" charset="0"/>
              </a:rPr>
              <a:t>ig.1 </a:t>
            </a:r>
            <a:r>
              <a:rPr lang="en-GB" altLang="zh-CN" sz="1400" dirty="0">
                <a:effectLst/>
                <a:latin typeface="Calibri" panose="020F0502020204030204" pitchFamily="34" charset="0"/>
                <a:ea typeface="宋体" panose="02010600030101010101" pitchFamily="2" charset="-122"/>
                <a:cs typeface="Times New Roman" panose="02020603050405020304" pitchFamily="18" charset="0"/>
              </a:rPr>
              <a:t>Relationship between density and temperature of different molar ratios of (a) BmimFeCl</a:t>
            </a:r>
            <a:r>
              <a:rPr lang="en-GB" altLang="zh-CN" sz="1400" baseline="-25000" dirty="0">
                <a:effectLst/>
                <a:latin typeface="Calibri" panose="020F0502020204030204" pitchFamily="34" charset="0"/>
                <a:ea typeface="宋体" panose="02010600030101010101" pitchFamily="2" charset="-122"/>
                <a:cs typeface="Times New Roman" panose="02020603050405020304" pitchFamily="18" charset="0"/>
              </a:rPr>
              <a:t>4</a:t>
            </a:r>
            <a:r>
              <a:rPr lang="en-GB" altLang="zh-CN" sz="1400" dirty="0">
                <a:effectLst/>
                <a:latin typeface="Calibri" panose="020F0502020204030204" pitchFamily="34" charset="0"/>
                <a:ea typeface="宋体" panose="02010600030101010101" pitchFamily="2" charset="-122"/>
                <a:cs typeface="Times New Roman" panose="02020603050405020304" pitchFamily="18" charset="0"/>
              </a:rPr>
              <a:t>/DMAC, (b) BmimFeCl</a:t>
            </a:r>
            <a:r>
              <a:rPr lang="en-GB" altLang="zh-CN" sz="1400" baseline="-25000" dirty="0">
                <a:effectLst/>
                <a:latin typeface="Calibri" panose="020F0502020204030204" pitchFamily="34" charset="0"/>
                <a:ea typeface="宋体" panose="02010600030101010101" pitchFamily="2" charset="-122"/>
                <a:cs typeface="Times New Roman" panose="02020603050405020304" pitchFamily="18" charset="0"/>
              </a:rPr>
              <a:t>4</a:t>
            </a:r>
            <a:r>
              <a:rPr lang="en-GB" altLang="zh-CN" sz="1400" dirty="0">
                <a:effectLst/>
                <a:latin typeface="Calibri" panose="020F0502020204030204" pitchFamily="34" charset="0"/>
                <a:ea typeface="宋体" panose="02010600030101010101" pitchFamily="2" charset="-122"/>
                <a:cs typeface="Times New Roman" panose="02020603050405020304" pitchFamily="18" charset="0"/>
              </a:rPr>
              <a:t>/NHD. Excess molar volumes (V</a:t>
            </a:r>
            <a:r>
              <a:rPr lang="en-GB" altLang="zh-CN" sz="1400" baseline="30000" dirty="0">
                <a:effectLst/>
                <a:latin typeface="Calibri" panose="020F0502020204030204" pitchFamily="34" charset="0"/>
                <a:ea typeface="宋体" panose="02010600030101010101" pitchFamily="2" charset="-122"/>
                <a:cs typeface="Times New Roman" panose="02020603050405020304" pitchFamily="18" charset="0"/>
              </a:rPr>
              <a:t>E</a:t>
            </a:r>
            <a:r>
              <a:rPr lang="en-GB" altLang="zh-CN" sz="1400" dirty="0">
                <a:effectLst/>
                <a:latin typeface="Calibri" panose="020F0502020204030204" pitchFamily="34" charset="0"/>
                <a:ea typeface="宋体" panose="02010600030101010101" pitchFamily="2" charset="-122"/>
                <a:cs typeface="Times New Roman" panose="02020603050405020304" pitchFamily="18" charset="0"/>
              </a:rPr>
              <a:t>) for the composites of (c) BmimFeCl</a:t>
            </a:r>
            <a:r>
              <a:rPr lang="en-GB" altLang="zh-CN" sz="1400" baseline="-25000" dirty="0">
                <a:effectLst/>
                <a:latin typeface="Calibri" panose="020F0502020204030204" pitchFamily="34" charset="0"/>
                <a:ea typeface="宋体" panose="02010600030101010101" pitchFamily="2" charset="-122"/>
                <a:cs typeface="Times New Roman" panose="02020603050405020304" pitchFamily="18" charset="0"/>
              </a:rPr>
              <a:t>4</a:t>
            </a:r>
            <a:r>
              <a:rPr lang="en-GB" altLang="zh-CN" sz="1400" dirty="0">
                <a:effectLst/>
                <a:latin typeface="Calibri" panose="020F0502020204030204" pitchFamily="34" charset="0"/>
                <a:ea typeface="宋体" panose="02010600030101010101" pitchFamily="2" charset="-122"/>
                <a:cs typeface="Times New Roman" panose="02020603050405020304" pitchFamily="18" charset="0"/>
              </a:rPr>
              <a:t>/DMAC and (d) BmimFeCl</a:t>
            </a:r>
            <a:r>
              <a:rPr lang="en-GB" altLang="zh-CN" sz="1400" baseline="-25000" dirty="0">
                <a:effectLst/>
                <a:latin typeface="Calibri" panose="020F0502020204030204" pitchFamily="34" charset="0"/>
                <a:ea typeface="宋体" panose="02010600030101010101" pitchFamily="2" charset="-122"/>
                <a:cs typeface="Times New Roman" panose="02020603050405020304" pitchFamily="18" charset="0"/>
              </a:rPr>
              <a:t>4</a:t>
            </a:r>
            <a:r>
              <a:rPr lang="en-GB" altLang="zh-CN" sz="1400" dirty="0">
                <a:effectLst/>
                <a:latin typeface="Calibri" panose="020F0502020204030204" pitchFamily="34" charset="0"/>
                <a:ea typeface="宋体" panose="02010600030101010101" pitchFamily="2" charset="-122"/>
                <a:cs typeface="Times New Roman" panose="02020603050405020304" pitchFamily="18" charset="0"/>
              </a:rPr>
              <a:t>/NHD at different temperatures (x is the molar fraction of BmimFeCl</a:t>
            </a:r>
            <a:r>
              <a:rPr lang="en-GB" altLang="zh-CN" sz="1400" baseline="-25000" dirty="0">
                <a:effectLst/>
                <a:latin typeface="Calibri" panose="020F0502020204030204" pitchFamily="34" charset="0"/>
                <a:ea typeface="宋体" panose="02010600030101010101" pitchFamily="2" charset="-122"/>
                <a:cs typeface="Times New Roman" panose="02020603050405020304" pitchFamily="18" charset="0"/>
              </a:rPr>
              <a:t>4</a:t>
            </a:r>
            <a:r>
              <a:rPr lang="en-GB" altLang="zh-CN" sz="1400" dirty="0">
                <a:effectLst/>
                <a:latin typeface="Calibri" panose="020F0502020204030204" pitchFamily="34" charset="0"/>
                <a:ea typeface="宋体" panose="02010600030101010101" pitchFamily="2" charset="-122"/>
                <a:cs typeface="Times New Roman" panose="02020603050405020304" pitchFamily="18" charset="0"/>
              </a:rPr>
              <a:t> in composites).</a:t>
            </a:r>
            <a:endParaRPr lang="zh-CN" altLang="en-US" sz="1400" dirty="0"/>
          </a:p>
        </p:txBody>
      </p:sp>
    </p:spTree>
    <p:extLst>
      <p:ext uri="{BB962C8B-B14F-4D97-AF65-F5344CB8AC3E}">
        <p14:creationId xmlns:p14="http://schemas.microsoft.com/office/powerpoint/2010/main" val="37014228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3">
            <a:extLst>
              <a:ext uri="{FF2B5EF4-FFF2-40B4-BE49-F238E27FC236}">
                <a16:creationId xmlns:a16="http://schemas.microsoft.com/office/drawing/2014/main" id="{200B9CEA-D2F0-4B0D-ACC3-E8EADDBAA297}"/>
              </a:ext>
            </a:extLst>
          </p:cNvPr>
          <p:cNvSpPr>
            <a:spLocks noChangeArrowheads="1"/>
          </p:cNvSpPr>
          <p:nvPr/>
        </p:nvSpPr>
        <p:spPr bwMode="auto">
          <a:xfrm>
            <a:off x="119609" y="188640"/>
            <a:ext cx="11952781" cy="463846"/>
          </a:xfrm>
          <a:prstGeom prst="rect">
            <a:avLst/>
          </a:prstGeom>
          <a:noFill/>
          <a:ln w="25400" algn="ctr">
            <a:noFill/>
            <a:miter lim="800000"/>
            <a:headEnd/>
            <a:tailEnd/>
          </a:ln>
          <a:effectLst>
            <a:prstShdw prst="shdw11">
              <a:schemeClr val="accent1">
                <a:gamma/>
                <a:shade val="60000"/>
                <a:invGamma/>
                <a:alpha val="50000"/>
              </a:schemeClr>
            </a:prstShdw>
          </a:effectLst>
        </p:spPr>
        <p:txBody>
          <a:bodyPr wrap="square" lIns="90000" tIns="46800" rIns="90000" bIns="46800">
            <a:spAutoFit/>
          </a:bodyPr>
          <a:lstStyle/>
          <a:p>
            <a:r>
              <a:rPr lang="zh-CN" altLang="en-US" sz="2400" b="1" dirty="0">
                <a:solidFill>
                  <a:srgbClr val="C00000"/>
                </a:solidFill>
                <a:latin typeface="微软雅黑" pitchFamily="34" charset="-122"/>
                <a:ea typeface="微软雅黑" pitchFamily="34" charset="-122"/>
              </a:rPr>
              <a:t>写作经验分享：</a:t>
            </a:r>
            <a:r>
              <a:rPr lang="zh-CN" altLang="en-US" sz="2400" b="1" dirty="0">
                <a:solidFill>
                  <a:srgbClr val="0000FF"/>
                </a:solidFill>
                <a:latin typeface="微软雅黑" pitchFamily="34" charset="-122"/>
                <a:ea typeface="微软雅黑" pitchFamily="34" charset="-122"/>
              </a:rPr>
              <a:t>溶剂效应</a:t>
            </a:r>
          </a:p>
        </p:txBody>
      </p:sp>
      <p:pic>
        <p:nvPicPr>
          <p:cNvPr id="6" name="图片 5">
            <a:extLst>
              <a:ext uri="{FF2B5EF4-FFF2-40B4-BE49-F238E27FC236}">
                <a16:creationId xmlns:a16="http://schemas.microsoft.com/office/drawing/2014/main" id="{77A7A622-307C-2FFA-357E-B17420B5FC9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3408" b="10077"/>
          <a:stretch/>
        </p:blipFill>
        <p:spPr>
          <a:xfrm>
            <a:off x="263352" y="836712"/>
            <a:ext cx="5472335" cy="4850272"/>
          </a:xfrm>
          <a:prstGeom prst="rect">
            <a:avLst/>
          </a:prstGeom>
        </p:spPr>
      </p:pic>
      <p:sp>
        <p:nvSpPr>
          <p:cNvPr id="7" name="文本框 6">
            <a:extLst>
              <a:ext uri="{FF2B5EF4-FFF2-40B4-BE49-F238E27FC236}">
                <a16:creationId xmlns:a16="http://schemas.microsoft.com/office/drawing/2014/main" id="{CF458AC9-2F08-2CB8-3964-728A246E3403}"/>
              </a:ext>
            </a:extLst>
          </p:cNvPr>
          <p:cNvSpPr txBox="1"/>
          <p:nvPr/>
        </p:nvSpPr>
        <p:spPr>
          <a:xfrm>
            <a:off x="102345" y="5686984"/>
            <a:ext cx="5760640" cy="1068819"/>
          </a:xfrm>
          <a:prstGeom prst="rect">
            <a:avLst/>
          </a:prstGeom>
          <a:noFill/>
        </p:spPr>
        <p:txBody>
          <a:bodyPr wrap="square">
            <a:spAutoFit/>
          </a:bodyPr>
          <a:lstStyle/>
          <a:p>
            <a:pPr algn="just">
              <a:lnSpc>
                <a:spcPct val="115000"/>
              </a:lnSpc>
            </a:pPr>
            <a:r>
              <a:rPr lang="en-US" altLang="zh-CN" sz="1400" b="1" dirty="0">
                <a:effectLst/>
                <a:latin typeface="Calibri" panose="020F0502020204030204" pitchFamily="34" charset="0"/>
                <a:ea typeface="宋体" panose="02010600030101010101" pitchFamily="2" charset="-122"/>
                <a:cs typeface="Times New Roman" panose="02020603050405020304" pitchFamily="18" charset="0"/>
              </a:rPr>
              <a:t>Fig. 2 </a:t>
            </a:r>
            <a:r>
              <a:rPr lang="en-GB" altLang="zh-CN" sz="1400" b="0" dirty="0">
                <a:effectLst/>
                <a:latin typeface="Calibri" panose="020F0502020204030204" pitchFamily="34" charset="0"/>
                <a:ea typeface="宋体" panose="02010600030101010101" pitchFamily="2" charset="-122"/>
                <a:cs typeface="Times New Roman" panose="02020603050405020304" pitchFamily="18" charset="0"/>
              </a:rPr>
              <a:t>Relationship between viscosity and temperature of (a) BmimFeCl</a:t>
            </a:r>
            <a:r>
              <a:rPr lang="en-GB" altLang="zh-CN" sz="1400" b="0" baseline="-25000" dirty="0">
                <a:effectLst/>
                <a:latin typeface="Calibri" panose="020F0502020204030204" pitchFamily="34" charset="0"/>
                <a:ea typeface="宋体" panose="02010600030101010101" pitchFamily="2" charset="-122"/>
                <a:cs typeface="Times New Roman" panose="02020603050405020304" pitchFamily="18" charset="0"/>
              </a:rPr>
              <a:t>4</a:t>
            </a:r>
            <a:r>
              <a:rPr lang="en-GB" altLang="zh-CN" sz="1400" b="0" dirty="0">
                <a:effectLst/>
                <a:latin typeface="Calibri" panose="020F0502020204030204" pitchFamily="34" charset="0"/>
                <a:ea typeface="宋体" panose="02010600030101010101" pitchFamily="2" charset="-122"/>
                <a:cs typeface="Times New Roman" panose="02020603050405020304" pitchFamily="18" charset="0"/>
              </a:rPr>
              <a:t>/DMAC and (b) BmimFeCl</a:t>
            </a:r>
            <a:r>
              <a:rPr lang="en-GB" altLang="zh-CN" sz="1400" b="0" baseline="-25000" dirty="0">
                <a:effectLst/>
                <a:latin typeface="Calibri" panose="020F0502020204030204" pitchFamily="34" charset="0"/>
                <a:ea typeface="宋体" panose="02010600030101010101" pitchFamily="2" charset="-122"/>
                <a:cs typeface="Times New Roman" panose="02020603050405020304" pitchFamily="18" charset="0"/>
              </a:rPr>
              <a:t>4</a:t>
            </a:r>
            <a:r>
              <a:rPr lang="en-GB" altLang="zh-CN" sz="1400" b="0" dirty="0">
                <a:effectLst/>
                <a:latin typeface="Calibri" panose="020F0502020204030204" pitchFamily="34" charset="0"/>
                <a:ea typeface="宋体" panose="02010600030101010101" pitchFamily="2" charset="-122"/>
                <a:cs typeface="Times New Roman" panose="02020603050405020304" pitchFamily="18" charset="0"/>
              </a:rPr>
              <a:t>/NHD, viscosity deviation (</a:t>
            </a:r>
            <a:r>
              <a:rPr lang="en-US" altLang="zh-CN" sz="1400" b="0" dirty="0" err="1">
                <a:effectLst/>
                <a:latin typeface="Cambria" panose="02040503050406030204" pitchFamily="18" charset="0"/>
                <a:ea typeface="宋体" panose="02010600030101010101" pitchFamily="2" charset="-122"/>
                <a:cs typeface="Times New Roman" panose="02020603050405020304" pitchFamily="18" charset="0"/>
              </a:rPr>
              <a:t>Δη</a:t>
            </a:r>
            <a:r>
              <a:rPr lang="en-GB" altLang="zh-CN" sz="1400" b="0" dirty="0">
                <a:effectLst/>
                <a:latin typeface="Calibri" panose="020F0502020204030204" pitchFamily="34" charset="0"/>
                <a:ea typeface="宋体" panose="02010600030101010101" pitchFamily="2" charset="-122"/>
                <a:cs typeface="Calibri" panose="020F0502020204030204" pitchFamily="34" charset="0"/>
              </a:rPr>
              <a:t>)</a:t>
            </a:r>
            <a:r>
              <a:rPr lang="en-GB" altLang="zh-CN" sz="1400" b="0" dirty="0">
                <a:effectLst/>
                <a:latin typeface="Calibri" panose="020F0502020204030204" pitchFamily="34" charset="0"/>
                <a:ea typeface="宋体" panose="02010600030101010101" pitchFamily="2" charset="-122"/>
                <a:cs typeface="Times New Roman" panose="02020603050405020304" pitchFamily="18" charset="0"/>
              </a:rPr>
              <a:t> of (c) BmimFeCl</a:t>
            </a:r>
            <a:r>
              <a:rPr lang="en-GB" altLang="zh-CN" sz="1400" b="0" baseline="-25000" dirty="0">
                <a:effectLst/>
                <a:latin typeface="Calibri" panose="020F0502020204030204" pitchFamily="34" charset="0"/>
                <a:ea typeface="宋体" panose="02010600030101010101" pitchFamily="2" charset="-122"/>
                <a:cs typeface="Times New Roman" panose="02020603050405020304" pitchFamily="18" charset="0"/>
              </a:rPr>
              <a:t>4</a:t>
            </a:r>
            <a:r>
              <a:rPr lang="en-GB" altLang="zh-CN" sz="1400" b="0" dirty="0">
                <a:effectLst/>
                <a:latin typeface="Calibri" panose="020F0502020204030204" pitchFamily="34" charset="0"/>
                <a:ea typeface="宋体" panose="02010600030101010101" pitchFamily="2" charset="-122"/>
                <a:cs typeface="Times New Roman" panose="02020603050405020304" pitchFamily="18" charset="0"/>
              </a:rPr>
              <a:t>/DMAC and (d) BmimFeCl</a:t>
            </a:r>
            <a:r>
              <a:rPr lang="en-GB" altLang="zh-CN" sz="1400" b="0" baseline="-25000" dirty="0">
                <a:effectLst/>
                <a:latin typeface="Calibri" panose="020F0502020204030204" pitchFamily="34" charset="0"/>
                <a:ea typeface="宋体" panose="02010600030101010101" pitchFamily="2" charset="-122"/>
                <a:cs typeface="Times New Roman" panose="02020603050405020304" pitchFamily="18" charset="0"/>
              </a:rPr>
              <a:t>4</a:t>
            </a:r>
            <a:r>
              <a:rPr lang="en-GB" altLang="zh-CN" sz="1400" b="0" dirty="0">
                <a:effectLst/>
                <a:latin typeface="Calibri" panose="020F0502020204030204" pitchFamily="34" charset="0"/>
                <a:ea typeface="宋体" panose="02010600030101010101" pitchFamily="2" charset="-122"/>
                <a:cs typeface="Times New Roman" panose="02020603050405020304" pitchFamily="18" charset="0"/>
              </a:rPr>
              <a:t>/NHD with different molar ratios at different temperatures (x is the molar fraction of BmimFeCl</a:t>
            </a:r>
            <a:r>
              <a:rPr lang="en-GB" altLang="zh-CN" sz="1400" b="0" baseline="-25000" dirty="0">
                <a:effectLst/>
                <a:latin typeface="Calibri" panose="020F0502020204030204" pitchFamily="34" charset="0"/>
                <a:ea typeface="宋体" panose="02010600030101010101" pitchFamily="2" charset="-122"/>
                <a:cs typeface="Times New Roman" panose="02020603050405020304" pitchFamily="18" charset="0"/>
              </a:rPr>
              <a:t>4</a:t>
            </a:r>
            <a:r>
              <a:rPr lang="en-GB" altLang="zh-CN" sz="1400" b="0" dirty="0">
                <a:effectLst/>
                <a:latin typeface="Calibri" panose="020F0502020204030204" pitchFamily="34" charset="0"/>
                <a:ea typeface="宋体" panose="02010600030101010101" pitchFamily="2" charset="-122"/>
                <a:cs typeface="Times New Roman" panose="02020603050405020304" pitchFamily="18" charset="0"/>
              </a:rPr>
              <a:t> in composites).</a:t>
            </a:r>
            <a:endParaRPr lang="zh-CN" altLang="zh-CN" sz="1400" b="1"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9" name="矩形 8">
            <a:extLst>
              <a:ext uri="{FF2B5EF4-FFF2-40B4-BE49-F238E27FC236}">
                <a16:creationId xmlns:a16="http://schemas.microsoft.com/office/drawing/2014/main" id="{F9203FA3-3845-BB74-9C20-A1674F37ED63}"/>
              </a:ext>
            </a:extLst>
          </p:cNvPr>
          <p:cNvSpPr/>
          <p:nvPr/>
        </p:nvSpPr>
        <p:spPr>
          <a:xfrm>
            <a:off x="7450677" y="1012666"/>
            <a:ext cx="3541867" cy="1580587"/>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a:extLst>
              <a:ext uri="{FF2B5EF4-FFF2-40B4-BE49-F238E27FC236}">
                <a16:creationId xmlns:a16="http://schemas.microsoft.com/office/drawing/2014/main" id="{A78E16DC-EFBC-3B2A-7331-4A00601FAB59}"/>
              </a:ext>
            </a:extLst>
          </p:cNvPr>
          <p:cNvSpPr/>
          <p:nvPr/>
        </p:nvSpPr>
        <p:spPr>
          <a:xfrm>
            <a:off x="7752184" y="1268760"/>
            <a:ext cx="864096" cy="864096"/>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3600" b="1" dirty="0">
              <a:solidFill>
                <a:srgbClr val="FF0000"/>
              </a:solidFill>
            </a:endParaRPr>
          </a:p>
        </p:txBody>
      </p:sp>
      <p:sp>
        <p:nvSpPr>
          <p:cNvPr id="11" name="椭圆 10">
            <a:extLst>
              <a:ext uri="{FF2B5EF4-FFF2-40B4-BE49-F238E27FC236}">
                <a16:creationId xmlns:a16="http://schemas.microsoft.com/office/drawing/2014/main" id="{625F2CDC-6AF0-9D95-D2E5-2E344BD63896}"/>
              </a:ext>
            </a:extLst>
          </p:cNvPr>
          <p:cNvSpPr/>
          <p:nvPr/>
        </p:nvSpPr>
        <p:spPr>
          <a:xfrm>
            <a:off x="9768408" y="1268760"/>
            <a:ext cx="864096" cy="864096"/>
          </a:xfrm>
          <a:prstGeom prst="ellipse">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3600" b="1" dirty="0">
              <a:solidFill>
                <a:srgbClr val="0070C0"/>
              </a:solidFill>
            </a:endParaRPr>
          </a:p>
        </p:txBody>
      </p:sp>
      <p:sp>
        <p:nvSpPr>
          <p:cNvPr id="12" name="箭头: 左右 11">
            <a:extLst>
              <a:ext uri="{FF2B5EF4-FFF2-40B4-BE49-F238E27FC236}">
                <a16:creationId xmlns:a16="http://schemas.microsoft.com/office/drawing/2014/main" id="{3C6AE5EB-B3BF-3144-F5EC-309276DE53DF}"/>
              </a:ext>
            </a:extLst>
          </p:cNvPr>
          <p:cNvSpPr/>
          <p:nvPr/>
        </p:nvSpPr>
        <p:spPr>
          <a:xfrm>
            <a:off x="8732643" y="1484784"/>
            <a:ext cx="891749" cy="463846"/>
          </a:xfrm>
          <a:prstGeom prst="leftRight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zh-CN" altLang="en-US"/>
          </a:p>
        </p:txBody>
      </p:sp>
      <p:sp>
        <p:nvSpPr>
          <p:cNvPr id="16" name="矩形 15">
            <a:extLst>
              <a:ext uri="{FF2B5EF4-FFF2-40B4-BE49-F238E27FC236}">
                <a16:creationId xmlns:a16="http://schemas.microsoft.com/office/drawing/2014/main" id="{7F9AFA7D-8469-B6C4-3FE1-FE7155F932CB}"/>
              </a:ext>
            </a:extLst>
          </p:cNvPr>
          <p:cNvSpPr/>
          <p:nvPr/>
        </p:nvSpPr>
        <p:spPr>
          <a:xfrm>
            <a:off x="9370386" y="5249902"/>
            <a:ext cx="1911707" cy="400110"/>
          </a:xfrm>
          <a:prstGeom prst="rect">
            <a:avLst/>
          </a:prstGeom>
          <a:noFill/>
        </p:spPr>
        <p:txBody>
          <a:bodyPr wrap="square" lIns="91440" tIns="45720" rIns="91440" bIns="45720">
            <a:spAutoFit/>
          </a:bodyPr>
          <a:lstStyle/>
          <a:p>
            <a:pPr algn="just"/>
            <a:r>
              <a:rPr lang="zh-CN" altLang="en-US" sz="2000" b="1" cap="none" spc="0" dirty="0">
                <a:ln w="0"/>
              </a:rPr>
              <a:t>粘度偏差为负</a:t>
            </a:r>
            <a:endParaRPr lang="en-US" altLang="zh-CN" sz="2000" b="1" cap="none" spc="0" dirty="0">
              <a:ln w="0"/>
            </a:endParaRPr>
          </a:p>
        </p:txBody>
      </p:sp>
      <p:cxnSp>
        <p:nvCxnSpPr>
          <p:cNvPr id="17" name="直接箭头连接符 16">
            <a:extLst>
              <a:ext uri="{FF2B5EF4-FFF2-40B4-BE49-F238E27FC236}">
                <a16:creationId xmlns:a16="http://schemas.microsoft.com/office/drawing/2014/main" id="{17BD56B6-DE19-497B-913C-83A72243136B}"/>
              </a:ext>
            </a:extLst>
          </p:cNvPr>
          <p:cNvCxnSpPr>
            <a:cxnSpLocks/>
          </p:cNvCxnSpPr>
          <p:nvPr/>
        </p:nvCxnSpPr>
        <p:spPr>
          <a:xfrm>
            <a:off x="8866562" y="5480829"/>
            <a:ext cx="536565"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8" name="矩形 17">
            <a:extLst>
              <a:ext uri="{FF2B5EF4-FFF2-40B4-BE49-F238E27FC236}">
                <a16:creationId xmlns:a16="http://schemas.microsoft.com/office/drawing/2014/main" id="{2164744F-A079-1DD3-2585-022BA9EC6452}"/>
              </a:ext>
            </a:extLst>
          </p:cNvPr>
          <p:cNvSpPr/>
          <p:nvPr/>
        </p:nvSpPr>
        <p:spPr>
          <a:xfrm>
            <a:off x="6498038" y="5998284"/>
            <a:ext cx="5569766" cy="400110"/>
          </a:xfrm>
          <a:prstGeom prst="rect">
            <a:avLst/>
          </a:prstGeom>
          <a:noFill/>
          <a:ln w="19050">
            <a:solidFill>
              <a:schemeClr val="accent2"/>
            </a:solidFill>
          </a:ln>
        </p:spPr>
        <p:txBody>
          <a:bodyPr wrap="square" lIns="91440" tIns="45720" rIns="91440" bIns="45720">
            <a:spAutoFit/>
          </a:bodyPr>
          <a:lstStyle/>
          <a:p>
            <a:pPr algn="just"/>
            <a:r>
              <a:rPr lang="zh-CN" altLang="en-US" sz="2000" b="1" cap="none" spc="0" dirty="0">
                <a:ln w="0"/>
              </a:rPr>
              <a:t>强氢键会加剧分子间作用力，导致粘度偏差为正</a:t>
            </a:r>
            <a:endParaRPr lang="en-US" altLang="zh-CN" sz="2000" b="1" cap="none" spc="0" dirty="0">
              <a:ln w="0"/>
            </a:endParaRPr>
          </a:p>
        </p:txBody>
      </p:sp>
      <p:cxnSp>
        <p:nvCxnSpPr>
          <p:cNvPr id="19" name="直接箭头连接符 18">
            <a:extLst>
              <a:ext uri="{FF2B5EF4-FFF2-40B4-BE49-F238E27FC236}">
                <a16:creationId xmlns:a16="http://schemas.microsoft.com/office/drawing/2014/main" id="{299DC06A-8C1C-419A-0BFD-467E71153DE2}"/>
              </a:ext>
            </a:extLst>
          </p:cNvPr>
          <p:cNvCxnSpPr>
            <a:cxnSpLocks/>
          </p:cNvCxnSpPr>
          <p:nvPr/>
        </p:nvCxnSpPr>
        <p:spPr>
          <a:xfrm flipH="1" flipV="1">
            <a:off x="5380778" y="4795715"/>
            <a:ext cx="1088464" cy="120256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0" name="箭头: 左右 19">
            <a:extLst>
              <a:ext uri="{FF2B5EF4-FFF2-40B4-BE49-F238E27FC236}">
                <a16:creationId xmlns:a16="http://schemas.microsoft.com/office/drawing/2014/main" id="{B62D2D2C-0DB0-496B-12C2-192F3BE883BD}"/>
              </a:ext>
            </a:extLst>
          </p:cNvPr>
          <p:cNvSpPr/>
          <p:nvPr/>
        </p:nvSpPr>
        <p:spPr>
          <a:xfrm>
            <a:off x="6176359" y="3017057"/>
            <a:ext cx="891749" cy="463846"/>
          </a:xfrm>
          <a:prstGeom prst="leftRight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zh-CN" altLang="en-US"/>
          </a:p>
        </p:txBody>
      </p:sp>
      <p:sp>
        <p:nvSpPr>
          <p:cNvPr id="21" name="十字形 20">
            <a:extLst>
              <a:ext uri="{FF2B5EF4-FFF2-40B4-BE49-F238E27FC236}">
                <a16:creationId xmlns:a16="http://schemas.microsoft.com/office/drawing/2014/main" id="{698CA88E-C5BC-4E18-386B-DFF3E31F8407}"/>
              </a:ext>
            </a:extLst>
          </p:cNvPr>
          <p:cNvSpPr/>
          <p:nvPr/>
        </p:nvSpPr>
        <p:spPr>
          <a:xfrm>
            <a:off x="7896200" y="1412776"/>
            <a:ext cx="576064" cy="576064"/>
          </a:xfrm>
          <a:prstGeom prst="plus">
            <a:avLst>
              <a:gd name="adj" fmla="val 42637"/>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减号 21">
            <a:extLst>
              <a:ext uri="{FF2B5EF4-FFF2-40B4-BE49-F238E27FC236}">
                <a16:creationId xmlns:a16="http://schemas.microsoft.com/office/drawing/2014/main" id="{EAA69E7A-ED39-CAB6-9D1A-080B1D805B53}"/>
              </a:ext>
            </a:extLst>
          </p:cNvPr>
          <p:cNvSpPr/>
          <p:nvPr/>
        </p:nvSpPr>
        <p:spPr>
          <a:xfrm>
            <a:off x="9858418" y="1564741"/>
            <a:ext cx="684076" cy="303931"/>
          </a:xfrm>
          <a:prstGeom prst="mathMinus">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a:extLst>
              <a:ext uri="{FF2B5EF4-FFF2-40B4-BE49-F238E27FC236}">
                <a16:creationId xmlns:a16="http://schemas.microsoft.com/office/drawing/2014/main" id="{E5580117-0858-C516-BE15-1EE51E456525}"/>
              </a:ext>
            </a:extLst>
          </p:cNvPr>
          <p:cNvSpPr/>
          <p:nvPr/>
        </p:nvSpPr>
        <p:spPr>
          <a:xfrm>
            <a:off x="7752184" y="2132638"/>
            <a:ext cx="1368152" cy="400110"/>
          </a:xfrm>
          <a:prstGeom prst="rect">
            <a:avLst/>
          </a:prstGeom>
          <a:noFill/>
        </p:spPr>
        <p:txBody>
          <a:bodyPr wrap="square" lIns="91440" tIns="45720" rIns="91440" bIns="45720">
            <a:spAutoFit/>
          </a:bodyPr>
          <a:lstStyle/>
          <a:p>
            <a:pPr algn="just"/>
            <a:r>
              <a:rPr lang="zh-CN" altLang="en-US" sz="2000" b="1" cap="none" spc="0" dirty="0">
                <a:ln w="0"/>
              </a:rPr>
              <a:t>阳离子</a:t>
            </a:r>
            <a:endParaRPr lang="en-US" altLang="zh-CN" sz="2000" b="1" cap="none" spc="0" dirty="0">
              <a:ln w="0"/>
            </a:endParaRPr>
          </a:p>
        </p:txBody>
      </p:sp>
      <p:sp>
        <p:nvSpPr>
          <p:cNvPr id="24" name="矩形 23">
            <a:extLst>
              <a:ext uri="{FF2B5EF4-FFF2-40B4-BE49-F238E27FC236}">
                <a16:creationId xmlns:a16="http://schemas.microsoft.com/office/drawing/2014/main" id="{64B29016-17D0-1FCB-F191-A09BA7C47D03}"/>
              </a:ext>
            </a:extLst>
          </p:cNvPr>
          <p:cNvSpPr/>
          <p:nvPr/>
        </p:nvSpPr>
        <p:spPr>
          <a:xfrm>
            <a:off x="9732404" y="2148825"/>
            <a:ext cx="1368152" cy="400110"/>
          </a:xfrm>
          <a:prstGeom prst="rect">
            <a:avLst/>
          </a:prstGeom>
          <a:noFill/>
        </p:spPr>
        <p:txBody>
          <a:bodyPr wrap="square" lIns="91440" tIns="45720" rIns="91440" bIns="45720">
            <a:spAutoFit/>
          </a:bodyPr>
          <a:lstStyle/>
          <a:p>
            <a:pPr algn="just"/>
            <a:r>
              <a:rPr lang="zh-CN" altLang="en-US" sz="2000" b="1" cap="none" spc="0" dirty="0">
                <a:ln w="0"/>
              </a:rPr>
              <a:t>阴离子</a:t>
            </a:r>
            <a:endParaRPr lang="en-US" altLang="zh-CN" sz="2000" b="1" cap="none" spc="0" dirty="0">
              <a:ln w="0"/>
            </a:endParaRPr>
          </a:p>
        </p:txBody>
      </p:sp>
      <p:sp>
        <p:nvSpPr>
          <p:cNvPr id="26" name="椭圆 25">
            <a:extLst>
              <a:ext uri="{FF2B5EF4-FFF2-40B4-BE49-F238E27FC236}">
                <a16:creationId xmlns:a16="http://schemas.microsoft.com/office/drawing/2014/main" id="{25046B12-3820-5AB4-E22C-3F469583020F}"/>
              </a:ext>
            </a:extLst>
          </p:cNvPr>
          <p:cNvSpPr/>
          <p:nvPr/>
        </p:nvSpPr>
        <p:spPr>
          <a:xfrm>
            <a:off x="8400256" y="2629342"/>
            <a:ext cx="864096" cy="864096"/>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3600" b="1" dirty="0">
              <a:solidFill>
                <a:srgbClr val="FF0000"/>
              </a:solidFill>
            </a:endParaRPr>
          </a:p>
        </p:txBody>
      </p:sp>
      <p:sp>
        <p:nvSpPr>
          <p:cNvPr id="27" name="十字形 26">
            <a:extLst>
              <a:ext uri="{FF2B5EF4-FFF2-40B4-BE49-F238E27FC236}">
                <a16:creationId xmlns:a16="http://schemas.microsoft.com/office/drawing/2014/main" id="{A3DDEEE5-9CF4-69B1-F344-7CB590C132A4}"/>
              </a:ext>
            </a:extLst>
          </p:cNvPr>
          <p:cNvSpPr/>
          <p:nvPr/>
        </p:nvSpPr>
        <p:spPr>
          <a:xfrm>
            <a:off x="8544272" y="2773358"/>
            <a:ext cx="576064" cy="576064"/>
          </a:xfrm>
          <a:prstGeom prst="plus">
            <a:avLst>
              <a:gd name="adj" fmla="val 42637"/>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a:extLst>
              <a:ext uri="{FF2B5EF4-FFF2-40B4-BE49-F238E27FC236}">
                <a16:creationId xmlns:a16="http://schemas.microsoft.com/office/drawing/2014/main" id="{3AD53D88-4914-4E0B-BA0A-289D45C36701}"/>
              </a:ext>
            </a:extLst>
          </p:cNvPr>
          <p:cNvSpPr/>
          <p:nvPr/>
        </p:nvSpPr>
        <p:spPr>
          <a:xfrm>
            <a:off x="9264352" y="2666193"/>
            <a:ext cx="864096" cy="864096"/>
          </a:xfrm>
          <a:prstGeom prst="ellipse">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3600" b="1" dirty="0">
              <a:solidFill>
                <a:srgbClr val="0070C0"/>
              </a:solidFill>
            </a:endParaRPr>
          </a:p>
        </p:txBody>
      </p:sp>
      <p:sp>
        <p:nvSpPr>
          <p:cNvPr id="29" name="减号 28">
            <a:extLst>
              <a:ext uri="{FF2B5EF4-FFF2-40B4-BE49-F238E27FC236}">
                <a16:creationId xmlns:a16="http://schemas.microsoft.com/office/drawing/2014/main" id="{B6DA828E-EB95-F0C3-B8BC-2F2EBF9EE6D9}"/>
              </a:ext>
            </a:extLst>
          </p:cNvPr>
          <p:cNvSpPr/>
          <p:nvPr/>
        </p:nvSpPr>
        <p:spPr>
          <a:xfrm>
            <a:off x="9354362" y="2962174"/>
            <a:ext cx="684076" cy="303931"/>
          </a:xfrm>
          <a:prstGeom prst="mathMinus">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a:extLst>
              <a:ext uri="{FF2B5EF4-FFF2-40B4-BE49-F238E27FC236}">
                <a16:creationId xmlns:a16="http://schemas.microsoft.com/office/drawing/2014/main" id="{17F6090A-B66A-50FD-A071-C46FEAC84725}"/>
              </a:ext>
            </a:extLst>
          </p:cNvPr>
          <p:cNvSpPr/>
          <p:nvPr/>
        </p:nvSpPr>
        <p:spPr>
          <a:xfrm>
            <a:off x="8789312" y="3509027"/>
            <a:ext cx="1368152" cy="400110"/>
          </a:xfrm>
          <a:prstGeom prst="rect">
            <a:avLst/>
          </a:prstGeom>
          <a:noFill/>
        </p:spPr>
        <p:txBody>
          <a:bodyPr wrap="square" lIns="91440" tIns="45720" rIns="91440" bIns="45720">
            <a:spAutoFit/>
          </a:bodyPr>
          <a:lstStyle/>
          <a:p>
            <a:pPr algn="just"/>
            <a:r>
              <a:rPr lang="zh-CN" altLang="en-US" sz="2000" b="1" cap="none" spc="0" dirty="0">
                <a:ln w="0"/>
              </a:rPr>
              <a:t>离子对</a:t>
            </a:r>
            <a:endParaRPr lang="en-US" altLang="zh-CN" sz="2000" b="1" cap="none" spc="0" dirty="0">
              <a:ln w="0"/>
            </a:endParaRPr>
          </a:p>
        </p:txBody>
      </p:sp>
      <p:sp>
        <p:nvSpPr>
          <p:cNvPr id="31" name="椭圆 30">
            <a:extLst>
              <a:ext uri="{FF2B5EF4-FFF2-40B4-BE49-F238E27FC236}">
                <a16:creationId xmlns:a16="http://schemas.microsoft.com/office/drawing/2014/main" id="{31C4C34A-5536-D151-B507-9537E34C8C0D}"/>
              </a:ext>
            </a:extLst>
          </p:cNvPr>
          <p:cNvSpPr/>
          <p:nvPr/>
        </p:nvSpPr>
        <p:spPr>
          <a:xfrm>
            <a:off x="8184232" y="4264873"/>
            <a:ext cx="864096" cy="864096"/>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3600" b="1" dirty="0">
              <a:solidFill>
                <a:srgbClr val="FF0000"/>
              </a:solidFill>
            </a:endParaRPr>
          </a:p>
        </p:txBody>
      </p:sp>
      <p:sp>
        <p:nvSpPr>
          <p:cNvPr id="32" name="十字形 31">
            <a:extLst>
              <a:ext uri="{FF2B5EF4-FFF2-40B4-BE49-F238E27FC236}">
                <a16:creationId xmlns:a16="http://schemas.microsoft.com/office/drawing/2014/main" id="{4110FCD0-52C6-9339-E54D-3E4F0590A157}"/>
              </a:ext>
            </a:extLst>
          </p:cNvPr>
          <p:cNvSpPr/>
          <p:nvPr/>
        </p:nvSpPr>
        <p:spPr>
          <a:xfrm>
            <a:off x="8328248" y="4408889"/>
            <a:ext cx="576064" cy="576064"/>
          </a:xfrm>
          <a:prstGeom prst="plus">
            <a:avLst>
              <a:gd name="adj" fmla="val 42637"/>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a:extLst>
              <a:ext uri="{FF2B5EF4-FFF2-40B4-BE49-F238E27FC236}">
                <a16:creationId xmlns:a16="http://schemas.microsoft.com/office/drawing/2014/main" id="{CD20F886-FF3D-4677-9D39-7CD4E79B2547}"/>
              </a:ext>
            </a:extLst>
          </p:cNvPr>
          <p:cNvSpPr/>
          <p:nvPr/>
        </p:nvSpPr>
        <p:spPr>
          <a:xfrm>
            <a:off x="9624392" y="4301724"/>
            <a:ext cx="864096" cy="864096"/>
          </a:xfrm>
          <a:prstGeom prst="ellipse">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3600" b="1" dirty="0">
              <a:solidFill>
                <a:srgbClr val="0070C0"/>
              </a:solidFill>
            </a:endParaRPr>
          </a:p>
        </p:txBody>
      </p:sp>
      <p:sp>
        <p:nvSpPr>
          <p:cNvPr id="34" name="减号 33">
            <a:extLst>
              <a:ext uri="{FF2B5EF4-FFF2-40B4-BE49-F238E27FC236}">
                <a16:creationId xmlns:a16="http://schemas.microsoft.com/office/drawing/2014/main" id="{0882C489-AB8C-CDDB-CD9A-8DE2A6633942}"/>
              </a:ext>
            </a:extLst>
          </p:cNvPr>
          <p:cNvSpPr/>
          <p:nvPr/>
        </p:nvSpPr>
        <p:spPr>
          <a:xfrm>
            <a:off x="9714402" y="4597705"/>
            <a:ext cx="684076" cy="303931"/>
          </a:xfrm>
          <a:prstGeom prst="mathMinus">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a:extLst>
              <a:ext uri="{FF2B5EF4-FFF2-40B4-BE49-F238E27FC236}">
                <a16:creationId xmlns:a16="http://schemas.microsoft.com/office/drawing/2014/main" id="{3E544A32-51F1-13E2-2286-4FE63068F026}"/>
              </a:ext>
            </a:extLst>
          </p:cNvPr>
          <p:cNvSpPr/>
          <p:nvPr/>
        </p:nvSpPr>
        <p:spPr>
          <a:xfrm>
            <a:off x="7464152" y="5280774"/>
            <a:ext cx="1613192" cy="400110"/>
          </a:xfrm>
          <a:prstGeom prst="rect">
            <a:avLst/>
          </a:prstGeom>
          <a:noFill/>
        </p:spPr>
        <p:txBody>
          <a:bodyPr wrap="square" lIns="91440" tIns="45720" rIns="91440" bIns="45720">
            <a:spAutoFit/>
          </a:bodyPr>
          <a:lstStyle/>
          <a:p>
            <a:pPr algn="just"/>
            <a:r>
              <a:rPr lang="zh-CN" altLang="en-US" sz="2000" b="1" cap="none" spc="0" dirty="0">
                <a:ln w="0"/>
              </a:rPr>
              <a:t>溶剂化效应</a:t>
            </a:r>
            <a:endParaRPr lang="en-US" altLang="zh-CN" sz="2000" b="1" cap="none" spc="0" dirty="0">
              <a:ln w="0"/>
            </a:endParaRPr>
          </a:p>
        </p:txBody>
      </p:sp>
      <p:sp>
        <p:nvSpPr>
          <p:cNvPr id="36" name="椭圆 35">
            <a:extLst>
              <a:ext uri="{FF2B5EF4-FFF2-40B4-BE49-F238E27FC236}">
                <a16:creationId xmlns:a16="http://schemas.microsoft.com/office/drawing/2014/main" id="{BE1203C8-B7CB-9948-AC6F-1A297DBA73CA}"/>
              </a:ext>
            </a:extLst>
          </p:cNvPr>
          <p:cNvSpPr/>
          <p:nvPr/>
        </p:nvSpPr>
        <p:spPr>
          <a:xfrm>
            <a:off x="8894156" y="4158698"/>
            <a:ext cx="259809" cy="259809"/>
          </a:xfrm>
          <a:prstGeom prst="ellipse">
            <a:avLst/>
          </a:prstGeom>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zh-CN" altLang="en-US"/>
          </a:p>
        </p:txBody>
      </p:sp>
      <p:sp>
        <p:nvSpPr>
          <p:cNvPr id="37" name="椭圆 36">
            <a:extLst>
              <a:ext uri="{FF2B5EF4-FFF2-40B4-BE49-F238E27FC236}">
                <a16:creationId xmlns:a16="http://schemas.microsoft.com/office/drawing/2014/main" id="{AB4898F7-7D27-378E-CE28-D7969C0066C9}"/>
              </a:ext>
            </a:extLst>
          </p:cNvPr>
          <p:cNvSpPr/>
          <p:nvPr/>
        </p:nvSpPr>
        <p:spPr>
          <a:xfrm>
            <a:off x="9076948" y="4402845"/>
            <a:ext cx="259809" cy="259809"/>
          </a:xfrm>
          <a:prstGeom prst="ellipse">
            <a:avLst/>
          </a:prstGeom>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zh-CN" altLang="en-US"/>
          </a:p>
        </p:txBody>
      </p:sp>
      <p:sp>
        <p:nvSpPr>
          <p:cNvPr id="38" name="椭圆 37">
            <a:extLst>
              <a:ext uri="{FF2B5EF4-FFF2-40B4-BE49-F238E27FC236}">
                <a16:creationId xmlns:a16="http://schemas.microsoft.com/office/drawing/2014/main" id="{BB1DFFB1-7753-7F1E-3C67-C865221421A4}"/>
              </a:ext>
            </a:extLst>
          </p:cNvPr>
          <p:cNvSpPr/>
          <p:nvPr/>
        </p:nvSpPr>
        <p:spPr>
          <a:xfrm>
            <a:off x="9153965" y="4736877"/>
            <a:ext cx="259809" cy="259809"/>
          </a:xfrm>
          <a:prstGeom prst="ellipse">
            <a:avLst/>
          </a:prstGeom>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zh-CN" altLang="en-US"/>
          </a:p>
        </p:txBody>
      </p:sp>
      <p:sp>
        <p:nvSpPr>
          <p:cNvPr id="39" name="椭圆 38">
            <a:extLst>
              <a:ext uri="{FF2B5EF4-FFF2-40B4-BE49-F238E27FC236}">
                <a16:creationId xmlns:a16="http://schemas.microsoft.com/office/drawing/2014/main" id="{43AC0675-82CF-8471-B0F0-398569E351AA}"/>
              </a:ext>
            </a:extLst>
          </p:cNvPr>
          <p:cNvSpPr/>
          <p:nvPr/>
        </p:nvSpPr>
        <p:spPr>
          <a:xfrm>
            <a:off x="9371841" y="4168705"/>
            <a:ext cx="259809" cy="259809"/>
          </a:xfrm>
          <a:prstGeom prst="ellipse">
            <a:avLst/>
          </a:prstGeom>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zh-CN" altLang="en-US"/>
          </a:p>
        </p:txBody>
      </p:sp>
      <p:sp>
        <p:nvSpPr>
          <p:cNvPr id="40" name="椭圆 39">
            <a:extLst>
              <a:ext uri="{FF2B5EF4-FFF2-40B4-BE49-F238E27FC236}">
                <a16:creationId xmlns:a16="http://schemas.microsoft.com/office/drawing/2014/main" id="{C31F288D-6BF7-A804-D9E3-60EE6309AEC1}"/>
              </a:ext>
            </a:extLst>
          </p:cNvPr>
          <p:cNvSpPr/>
          <p:nvPr/>
        </p:nvSpPr>
        <p:spPr>
          <a:xfrm>
            <a:off x="9343483" y="4483661"/>
            <a:ext cx="259809" cy="259809"/>
          </a:xfrm>
          <a:prstGeom prst="ellipse">
            <a:avLst/>
          </a:prstGeom>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zh-CN" altLang="en-US"/>
          </a:p>
        </p:txBody>
      </p:sp>
      <p:sp>
        <p:nvSpPr>
          <p:cNvPr id="41" name="椭圆 40">
            <a:extLst>
              <a:ext uri="{FF2B5EF4-FFF2-40B4-BE49-F238E27FC236}">
                <a16:creationId xmlns:a16="http://schemas.microsoft.com/office/drawing/2014/main" id="{B890A732-5CC8-39C7-96E8-29B0F8CFB3F0}"/>
              </a:ext>
            </a:extLst>
          </p:cNvPr>
          <p:cNvSpPr/>
          <p:nvPr/>
        </p:nvSpPr>
        <p:spPr>
          <a:xfrm>
            <a:off x="8935377" y="4961560"/>
            <a:ext cx="259809" cy="259809"/>
          </a:xfrm>
          <a:prstGeom prst="ellipse">
            <a:avLst/>
          </a:prstGeom>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zh-CN" altLang="en-US"/>
          </a:p>
        </p:txBody>
      </p:sp>
      <p:sp>
        <p:nvSpPr>
          <p:cNvPr id="42" name="椭圆 41">
            <a:extLst>
              <a:ext uri="{FF2B5EF4-FFF2-40B4-BE49-F238E27FC236}">
                <a16:creationId xmlns:a16="http://schemas.microsoft.com/office/drawing/2014/main" id="{F9175B25-E4A5-8A3C-8C0D-64E1D5C6B4AC}"/>
              </a:ext>
            </a:extLst>
          </p:cNvPr>
          <p:cNvSpPr/>
          <p:nvPr/>
        </p:nvSpPr>
        <p:spPr>
          <a:xfrm>
            <a:off x="9454593" y="4981660"/>
            <a:ext cx="259809" cy="259809"/>
          </a:xfrm>
          <a:prstGeom prst="ellipse">
            <a:avLst/>
          </a:prstGeom>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zh-CN" altLang="en-US"/>
          </a:p>
        </p:txBody>
      </p:sp>
      <p:sp>
        <p:nvSpPr>
          <p:cNvPr id="43" name="椭圆 42">
            <a:extLst>
              <a:ext uri="{FF2B5EF4-FFF2-40B4-BE49-F238E27FC236}">
                <a16:creationId xmlns:a16="http://schemas.microsoft.com/office/drawing/2014/main" id="{B578FF32-716A-9CF2-682F-421E7AE5917C}"/>
              </a:ext>
            </a:extLst>
          </p:cNvPr>
          <p:cNvSpPr/>
          <p:nvPr/>
        </p:nvSpPr>
        <p:spPr>
          <a:xfrm>
            <a:off x="8054327" y="4178753"/>
            <a:ext cx="259809" cy="259809"/>
          </a:xfrm>
          <a:prstGeom prst="ellipse">
            <a:avLst/>
          </a:prstGeom>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zh-CN" altLang="en-US"/>
          </a:p>
        </p:txBody>
      </p:sp>
      <p:sp>
        <p:nvSpPr>
          <p:cNvPr id="44" name="椭圆 43">
            <a:extLst>
              <a:ext uri="{FF2B5EF4-FFF2-40B4-BE49-F238E27FC236}">
                <a16:creationId xmlns:a16="http://schemas.microsoft.com/office/drawing/2014/main" id="{339A3E41-D1FC-6633-F994-EC3EC3E926CB}"/>
              </a:ext>
            </a:extLst>
          </p:cNvPr>
          <p:cNvSpPr/>
          <p:nvPr/>
        </p:nvSpPr>
        <p:spPr>
          <a:xfrm>
            <a:off x="8038611" y="4951982"/>
            <a:ext cx="259809" cy="259809"/>
          </a:xfrm>
          <a:prstGeom prst="ellipse">
            <a:avLst/>
          </a:prstGeom>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zh-CN" altLang="en-US"/>
          </a:p>
        </p:txBody>
      </p:sp>
      <p:sp>
        <p:nvSpPr>
          <p:cNvPr id="45" name="椭圆 44">
            <a:extLst>
              <a:ext uri="{FF2B5EF4-FFF2-40B4-BE49-F238E27FC236}">
                <a16:creationId xmlns:a16="http://schemas.microsoft.com/office/drawing/2014/main" id="{2E4990B4-98D7-8BAE-A68E-D9BD700AA899}"/>
              </a:ext>
            </a:extLst>
          </p:cNvPr>
          <p:cNvSpPr/>
          <p:nvPr/>
        </p:nvSpPr>
        <p:spPr>
          <a:xfrm>
            <a:off x="10379683" y="4203616"/>
            <a:ext cx="259809" cy="259809"/>
          </a:xfrm>
          <a:prstGeom prst="ellipse">
            <a:avLst/>
          </a:prstGeom>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zh-CN" altLang="en-US"/>
          </a:p>
        </p:txBody>
      </p:sp>
      <p:sp>
        <p:nvSpPr>
          <p:cNvPr id="46" name="椭圆 45">
            <a:extLst>
              <a:ext uri="{FF2B5EF4-FFF2-40B4-BE49-F238E27FC236}">
                <a16:creationId xmlns:a16="http://schemas.microsoft.com/office/drawing/2014/main" id="{5B7A3262-252A-4B9A-B8C3-7C8903F69E5D}"/>
              </a:ext>
            </a:extLst>
          </p:cNvPr>
          <p:cNvSpPr/>
          <p:nvPr/>
        </p:nvSpPr>
        <p:spPr>
          <a:xfrm>
            <a:off x="10434086" y="4912145"/>
            <a:ext cx="259809" cy="259809"/>
          </a:xfrm>
          <a:prstGeom prst="ellipse">
            <a:avLst/>
          </a:prstGeom>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zh-CN" altLang="en-US"/>
          </a:p>
        </p:txBody>
      </p:sp>
      <p:sp>
        <p:nvSpPr>
          <p:cNvPr id="47" name="椭圆 46">
            <a:extLst>
              <a:ext uri="{FF2B5EF4-FFF2-40B4-BE49-F238E27FC236}">
                <a16:creationId xmlns:a16="http://schemas.microsoft.com/office/drawing/2014/main" id="{5731CA92-A78B-2915-67CB-70AB3416848F}"/>
              </a:ext>
            </a:extLst>
          </p:cNvPr>
          <p:cNvSpPr/>
          <p:nvPr/>
        </p:nvSpPr>
        <p:spPr>
          <a:xfrm>
            <a:off x="8476020" y="3988343"/>
            <a:ext cx="259809" cy="259809"/>
          </a:xfrm>
          <a:prstGeom prst="ellipse">
            <a:avLst/>
          </a:prstGeom>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zh-CN" altLang="en-US"/>
          </a:p>
        </p:txBody>
      </p:sp>
      <p:sp>
        <p:nvSpPr>
          <p:cNvPr id="48" name="椭圆 47">
            <a:extLst>
              <a:ext uri="{FF2B5EF4-FFF2-40B4-BE49-F238E27FC236}">
                <a16:creationId xmlns:a16="http://schemas.microsoft.com/office/drawing/2014/main" id="{934543B3-3016-9219-659E-60847B5A0732}"/>
              </a:ext>
            </a:extLst>
          </p:cNvPr>
          <p:cNvSpPr/>
          <p:nvPr/>
        </p:nvSpPr>
        <p:spPr>
          <a:xfrm>
            <a:off x="9872133" y="4020626"/>
            <a:ext cx="259809" cy="259809"/>
          </a:xfrm>
          <a:prstGeom prst="ellipse">
            <a:avLst/>
          </a:prstGeom>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zh-CN" altLang="en-US"/>
          </a:p>
        </p:txBody>
      </p:sp>
      <p:sp>
        <p:nvSpPr>
          <p:cNvPr id="49" name="矩形 48">
            <a:extLst>
              <a:ext uri="{FF2B5EF4-FFF2-40B4-BE49-F238E27FC236}">
                <a16:creationId xmlns:a16="http://schemas.microsoft.com/office/drawing/2014/main" id="{4E3CA8CC-E160-BBE2-216D-C5FFB8D43CD3}"/>
              </a:ext>
            </a:extLst>
          </p:cNvPr>
          <p:cNvSpPr/>
          <p:nvPr/>
        </p:nvSpPr>
        <p:spPr>
          <a:xfrm>
            <a:off x="7458120" y="3844204"/>
            <a:ext cx="648072" cy="707886"/>
          </a:xfrm>
          <a:prstGeom prst="rect">
            <a:avLst/>
          </a:prstGeom>
          <a:noFill/>
        </p:spPr>
        <p:txBody>
          <a:bodyPr wrap="square" lIns="91440" tIns="45720" rIns="91440" bIns="45720">
            <a:spAutoFit/>
          </a:bodyPr>
          <a:lstStyle/>
          <a:p>
            <a:pPr algn="just"/>
            <a:r>
              <a:rPr lang="zh-CN" altLang="en-US" sz="2000" b="1" cap="none" spc="0" dirty="0">
                <a:ln w="0"/>
              </a:rPr>
              <a:t>溶剂</a:t>
            </a:r>
            <a:endParaRPr lang="en-US" altLang="zh-CN" sz="2000" b="1" cap="none" spc="0" dirty="0">
              <a:ln w="0"/>
            </a:endParaRPr>
          </a:p>
        </p:txBody>
      </p:sp>
      <p:cxnSp>
        <p:nvCxnSpPr>
          <p:cNvPr id="50" name="直接箭头连接符 49">
            <a:extLst>
              <a:ext uri="{FF2B5EF4-FFF2-40B4-BE49-F238E27FC236}">
                <a16:creationId xmlns:a16="http://schemas.microsoft.com/office/drawing/2014/main" id="{FB9DC7BA-8930-82C4-EDF9-A671715F3BCF}"/>
              </a:ext>
            </a:extLst>
          </p:cNvPr>
          <p:cNvCxnSpPr>
            <a:cxnSpLocks/>
            <a:endCxn id="47" idx="2"/>
          </p:cNvCxnSpPr>
          <p:nvPr/>
        </p:nvCxnSpPr>
        <p:spPr>
          <a:xfrm flipV="1">
            <a:off x="7782156" y="4118248"/>
            <a:ext cx="693864" cy="7989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54" name="矩形 53">
            <a:extLst>
              <a:ext uri="{FF2B5EF4-FFF2-40B4-BE49-F238E27FC236}">
                <a16:creationId xmlns:a16="http://schemas.microsoft.com/office/drawing/2014/main" id="{746C4E3A-6EA9-56CF-8747-BEEA4951123A}"/>
              </a:ext>
            </a:extLst>
          </p:cNvPr>
          <p:cNvSpPr/>
          <p:nvPr/>
        </p:nvSpPr>
        <p:spPr>
          <a:xfrm>
            <a:off x="7450677" y="2589666"/>
            <a:ext cx="3541867" cy="1318653"/>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矩形 54">
            <a:extLst>
              <a:ext uri="{FF2B5EF4-FFF2-40B4-BE49-F238E27FC236}">
                <a16:creationId xmlns:a16="http://schemas.microsoft.com/office/drawing/2014/main" id="{39DC137C-998B-1796-7220-D26444A9D324}"/>
              </a:ext>
            </a:extLst>
          </p:cNvPr>
          <p:cNvSpPr/>
          <p:nvPr/>
        </p:nvSpPr>
        <p:spPr>
          <a:xfrm>
            <a:off x="7450677" y="3910547"/>
            <a:ext cx="3541867" cy="1770337"/>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434145404"/>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17673</TotalTime>
  <Words>1937</Words>
  <Application>Microsoft Office PowerPoint</Application>
  <PresentationFormat>宽屏</PresentationFormat>
  <Paragraphs>215</Paragraphs>
  <Slides>16</Slides>
  <Notes>15</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16</vt:i4>
      </vt:variant>
    </vt:vector>
  </HeadingPairs>
  <TitlesOfParts>
    <vt:vector size="26" baseType="lpstr">
      <vt:lpstr>黑体</vt:lpstr>
      <vt:lpstr>华文新魏</vt:lpstr>
      <vt:lpstr>华文行楷</vt:lpstr>
      <vt:lpstr>楷体</vt:lpstr>
      <vt:lpstr>微软雅黑</vt:lpstr>
      <vt:lpstr>Arial</vt:lpstr>
      <vt:lpstr>Calibri</vt:lpstr>
      <vt:lpstr>Cambria</vt:lpstr>
      <vt:lpstr>Times New Roman</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dc:creator>
  <cp:lastModifiedBy>文轩 白</cp:lastModifiedBy>
  <cp:revision>507</cp:revision>
  <dcterms:created xsi:type="dcterms:W3CDTF">2020-12-10T07:22:28Z</dcterms:created>
  <dcterms:modified xsi:type="dcterms:W3CDTF">2024-03-06T07:09:06Z</dcterms:modified>
</cp:coreProperties>
</file>