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515" r:id="rId3"/>
    <p:sldId id="517" r:id="rId4"/>
    <p:sldId id="518" r:id="rId5"/>
    <p:sldId id="519" r:id="rId6"/>
    <p:sldId id="520" r:id="rId7"/>
    <p:sldId id="516" r:id="rId8"/>
    <p:sldId id="399" r:id="rId9"/>
    <p:sldId id="398" r:id="rId10"/>
    <p:sldId id="400" r:id="rId11"/>
    <p:sldId id="401" r:id="rId12"/>
    <p:sldId id="403" r:id="rId13"/>
    <p:sldId id="271" r:id="rId14"/>
  </p:sldIdLst>
  <p:sldSz cx="12190413" cy="6859588"/>
  <p:notesSz cx="6858000" cy="9144000"/>
  <p:custDataLst>
    <p:tags r:id="rId16"/>
  </p:custDataLst>
  <p:defaultTextStyle>
    <a:defPPr>
      <a:defRPr lang="zh-CN"/>
    </a:defPPr>
    <a:lvl1pPr marL="0" algn="l" defTabSz="1172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105" algn="l" defTabSz="1172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210" algn="l" defTabSz="1172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315" algn="l" defTabSz="1172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420" algn="l" defTabSz="1172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525" algn="l" defTabSz="1172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630" algn="l" defTabSz="1172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735" algn="l" defTabSz="1172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840" algn="l" defTabSz="1172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 userDrawn="1">
          <p15:clr>
            <a:srgbClr val="A4A3A4"/>
          </p15:clr>
        </p15:guide>
        <p15:guide id="2" pos="40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 晨" initials="杨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E05"/>
    <a:srgbClr val="FCB08F"/>
    <a:srgbClr val="FA9191"/>
    <a:srgbClr val="63E602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5256" autoAdjust="0"/>
  </p:normalViewPr>
  <p:slideViewPr>
    <p:cSldViewPr showGuides="1">
      <p:cViewPr varScale="1">
        <p:scale>
          <a:sx n="109" d="100"/>
          <a:sy n="109" d="100"/>
        </p:scale>
        <p:origin x="486" y="96"/>
      </p:cViewPr>
      <p:guideLst>
        <p:guide orient="horz" pos="2360"/>
        <p:guide pos="40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5669D-3413-422D-BAAF-79664ADEA51B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E6AB-AFE1-4D9D-9B25-89000E4669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06423"/>
            <a:ext cx="2742843" cy="438886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06423"/>
            <a:ext cx="8025355" cy="438886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200428"/>
            <a:ext cx="5384099" cy="339486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200428"/>
            <a:ext cx="5384099" cy="339486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05" indent="0">
              <a:buNone/>
              <a:defRPr sz="2600" b="1"/>
            </a:lvl2pPr>
            <a:lvl3pPr marL="1172210" indent="0">
              <a:buNone/>
              <a:defRPr sz="2300" b="1"/>
            </a:lvl3pPr>
            <a:lvl4pPr marL="1758315" indent="0">
              <a:buNone/>
              <a:defRPr sz="2100" b="1"/>
            </a:lvl4pPr>
            <a:lvl5pPr marL="2344420" indent="0">
              <a:buNone/>
              <a:defRPr sz="2100" b="1"/>
            </a:lvl5pPr>
            <a:lvl6pPr marL="2930525" indent="0">
              <a:buNone/>
              <a:defRPr sz="2100" b="1"/>
            </a:lvl6pPr>
            <a:lvl7pPr marL="3516630" indent="0">
              <a:buNone/>
              <a:defRPr sz="2100" b="1"/>
            </a:lvl7pPr>
            <a:lvl8pPr marL="4102735" indent="0">
              <a:buNone/>
              <a:defRPr sz="2100" b="1"/>
            </a:lvl8pPr>
            <a:lvl9pPr marL="468884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4" y="1535469"/>
            <a:ext cx="5388332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05" indent="0">
              <a:buNone/>
              <a:defRPr sz="2600" b="1"/>
            </a:lvl2pPr>
            <a:lvl3pPr marL="1172210" indent="0">
              <a:buNone/>
              <a:defRPr sz="2300" b="1"/>
            </a:lvl3pPr>
            <a:lvl4pPr marL="1758315" indent="0">
              <a:buNone/>
              <a:defRPr sz="2100" b="1"/>
            </a:lvl4pPr>
            <a:lvl5pPr marL="2344420" indent="0">
              <a:buNone/>
              <a:defRPr sz="2100" b="1"/>
            </a:lvl5pPr>
            <a:lvl6pPr marL="2930525" indent="0">
              <a:buNone/>
              <a:defRPr sz="2100" b="1"/>
            </a:lvl6pPr>
            <a:lvl7pPr marL="3516630" indent="0">
              <a:buNone/>
              <a:defRPr sz="2100" b="1"/>
            </a:lvl7pPr>
            <a:lvl8pPr marL="4102735" indent="0">
              <a:buNone/>
              <a:defRPr sz="2100" b="1"/>
            </a:lvl8pPr>
            <a:lvl9pPr marL="468884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4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4" y="1435435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6105" indent="0">
              <a:buNone/>
              <a:defRPr sz="1500"/>
            </a:lvl2pPr>
            <a:lvl3pPr marL="1172210" indent="0">
              <a:buNone/>
              <a:defRPr sz="1300"/>
            </a:lvl3pPr>
            <a:lvl4pPr marL="1758315" indent="0">
              <a:buNone/>
              <a:defRPr sz="1200"/>
            </a:lvl4pPr>
            <a:lvl5pPr marL="2344420" indent="0">
              <a:buNone/>
              <a:defRPr sz="1200"/>
            </a:lvl5pPr>
            <a:lvl6pPr marL="2930525" indent="0">
              <a:buNone/>
              <a:defRPr sz="1200"/>
            </a:lvl6pPr>
            <a:lvl7pPr marL="3516630" indent="0">
              <a:buNone/>
              <a:defRPr sz="1200"/>
            </a:lvl7pPr>
            <a:lvl8pPr marL="4102735" indent="0">
              <a:buNone/>
              <a:defRPr sz="1200"/>
            </a:lvl8pPr>
            <a:lvl9pPr marL="468884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1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6105" indent="0">
              <a:buNone/>
              <a:defRPr sz="3600"/>
            </a:lvl2pPr>
            <a:lvl3pPr marL="1172210" indent="0">
              <a:buNone/>
              <a:defRPr sz="3100"/>
            </a:lvl3pPr>
            <a:lvl4pPr marL="1758315" indent="0">
              <a:buNone/>
              <a:defRPr sz="2600"/>
            </a:lvl4pPr>
            <a:lvl5pPr marL="2344420" indent="0">
              <a:buNone/>
              <a:defRPr sz="2600"/>
            </a:lvl5pPr>
            <a:lvl6pPr marL="2930525" indent="0">
              <a:buNone/>
              <a:defRPr sz="2600"/>
            </a:lvl6pPr>
            <a:lvl7pPr marL="3516630" indent="0">
              <a:buNone/>
              <a:defRPr sz="2600"/>
            </a:lvl7pPr>
            <a:lvl8pPr marL="4102735" indent="0">
              <a:buNone/>
              <a:defRPr sz="2600"/>
            </a:lvl8pPr>
            <a:lvl9pPr marL="4688840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800"/>
            </a:lvl1pPr>
            <a:lvl2pPr marL="586105" indent="0">
              <a:buNone/>
              <a:defRPr sz="1500"/>
            </a:lvl2pPr>
            <a:lvl3pPr marL="1172210" indent="0">
              <a:buNone/>
              <a:defRPr sz="1300"/>
            </a:lvl3pPr>
            <a:lvl4pPr marL="1758315" indent="0">
              <a:buNone/>
              <a:defRPr sz="1200"/>
            </a:lvl4pPr>
            <a:lvl5pPr marL="2344420" indent="0">
              <a:buNone/>
              <a:defRPr sz="1200"/>
            </a:lvl5pPr>
            <a:lvl6pPr marL="2930525" indent="0">
              <a:buNone/>
              <a:defRPr sz="1200"/>
            </a:lvl6pPr>
            <a:lvl7pPr marL="3516630" indent="0">
              <a:buNone/>
              <a:defRPr sz="1200"/>
            </a:lvl7pPr>
            <a:lvl8pPr marL="4102735" indent="0">
              <a:buNone/>
              <a:defRPr sz="1200"/>
            </a:lvl8pPr>
            <a:lvl9pPr marL="468884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600F-9EB8-4F03-A4A9-983BA54269B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B0458-F805-44DB-B6D8-37040D501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221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20" indent="-439420" algn="l" defTabSz="1172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366395" algn="l" defTabSz="1172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580" indent="-293370" algn="l" defTabSz="1172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685" indent="-293370" algn="l" defTabSz="1172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790" indent="-293370" algn="l" defTabSz="1172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895" indent="-293370" algn="l" defTabSz="1172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0000" indent="-293370" algn="l" defTabSz="1172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6105" indent="-293370" algn="l" defTabSz="1172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210" indent="-293370" algn="l" defTabSz="1172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22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05" algn="l" defTabSz="11722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0" algn="l" defTabSz="11722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15" algn="l" defTabSz="11722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420" algn="l" defTabSz="11722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525" algn="l" defTabSz="11722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630" algn="l" defTabSz="11722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735" algn="l" defTabSz="11722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840" algn="l" defTabSz="11722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203642" y="3832810"/>
            <a:ext cx="9335770" cy="792088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</a:pPr>
            <a:br>
              <a:rPr lang="en-US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经验分享</a:t>
            </a:r>
            <a:b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4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4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2998862" y="4509914"/>
            <a:ext cx="5913120" cy="1917065"/>
          </a:xfrm>
        </p:spPr>
        <p:txBody>
          <a:bodyPr>
            <a:noAutofit/>
          </a:bodyPr>
          <a:lstStyle/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                汇报人：孙昊东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+mn-ea"/>
              </a:rPr>
              <a:t>                  导师：余江 教授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    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                日期：202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4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年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月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6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日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                                                                       </a:t>
            </a:r>
          </a:p>
        </p:txBody>
      </p:sp>
      <p:pic>
        <p:nvPicPr>
          <p:cNvPr id="5" name="图片 4" descr="96f0545ed34e4bb491fd982c8aed264e_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3429511"/>
            <a:ext cx="2390775" cy="239077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rcRect l="3473" t="24134" r="4257" b="6355"/>
          <a:stretch>
            <a:fillRect/>
          </a:stretch>
        </p:blipFill>
        <p:spPr>
          <a:xfrm>
            <a:off x="0" y="-1"/>
            <a:ext cx="12190413" cy="3429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46" y="6602803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2721" y="6418137"/>
            <a:ext cx="5421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Haodong Sun, et al. </a:t>
            </a:r>
            <a:r>
              <a:rPr lang="en-GB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Appl. Surf. Sci.</a:t>
            </a:r>
            <a:r>
              <a:rPr lang="en-US" altLang="en-GB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611 (2023) 155631</a:t>
            </a:r>
            <a:endParaRPr lang="zh-CN" alt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71470" y="4293890"/>
            <a:ext cx="720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26035" y="726440"/>
            <a:ext cx="7692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DRS, Mott-Schottky tests, XPS valence band spectra </a:t>
            </a:r>
          </a:p>
        </p:txBody>
      </p:sp>
      <p:pic>
        <p:nvPicPr>
          <p:cNvPr id="8" name="图片 7" descr="图片10"/>
          <p:cNvPicPr>
            <a:picLocks noChangeAspect="1"/>
          </p:cNvPicPr>
          <p:nvPr/>
        </p:nvPicPr>
        <p:blipFill>
          <a:blip r:embed="rId2"/>
          <a:srcRect t="2929"/>
          <a:stretch>
            <a:fillRect/>
          </a:stretch>
        </p:blipFill>
        <p:spPr>
          <a:xfrm>
            <a:off x="1054100" y="1106805"/>
            <a:ext cx="9566275" cy="4832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355" y="5733415"/>
            <a:ext cx="12175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 2.5 (a) UV-Vis DRS光谱和(b)合成材料，CdS@C, 和ZnS@C的带隙能量图；(c)  ZnS@C和CdS@C的Mot-Schottky曲线；(d) ZnS@C和(e) CdS@C的XPS价带光谱；(f) ZnS和CdS的能带结构示意图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46" y="66028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2721" y="6418137"/>
            <a:ext cx="5421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Haodong Sun, et al. </a:t>
            </a:r>
            <a:r>
              <a:rPr lang="en-GB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Appl. Surf. Sci.</a:t>
            </a:r>
            <a:r>
              <a:rPr lang="en-US" altLang="en-GB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611 (2023) 155631</a:t>
            </a:r>
            <a:endParaRPr lang="zh-CN" alt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71470" y="4293890"/>
            <a:ext cx="720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12" name="图片 11" descr="图片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45" y="807720"/>
            <a:ext cx="9312910" cy="49885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25400" y="1115695"/>
            <a:ext cx="1083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催化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3429635"/>
            <a:ext cx="975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催化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20" y="5716270"/>
            <a:ext cx="12203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图2.6 (a)复合材料, CdS@C和ZnS@C的光催化降解效率和(b)TC的动力学曲线和速率常数；(c) 复合材料，CdS@C和ZnS@C光催化产H</a:t>
            </a:r>
            <a:r>
              <a:rPr lang="en-US" altLang="zh-CN" sz="16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速率，(d)H</a:t>
            </a:r>
            <a:r>
              <a:rPr lang="en-US" altLang="zh-CN" sz="16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生成量与时间关系图，(e)CZS@C-(5:1)光催化TC降解的循环测试和(f)生成H</a:t>
            </a:r>
            <a:r>
              <a:rPr lang="en-US" altLang="zh-CN" sz="16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循环测试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0055225" y="1559560"/>
            <a:ext cx="2072005" cy="92964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055225" y="1701165"/>
            <a:ext cx="2392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光照</a:t>
            </a:r>
            <a:r>
              <a:rPr lang="en-US" altLang="zh-CN" sz="1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1h</a:t>
            </a:r>
            <a:endParaRPr lang="en-US" altLang="zh-CN" sz="18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TC</a:t>
            </a:r>
            <a:r>
              <a:rPr lang="zh-CN" altLang="en-US" sz="1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降解率为</a:t>
            </a:r>
            <a:r>
              <a:rPr lang="en-US" altLang="zh-CN" sz="1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92.4%</a:t>
            </a:r>
          </a:p>
        </p:txBody>
      </p:sp>
      <p:sp>
        <p:nvSpPr>
          <p:cNvPr id="10" name="圆角矩形 9"/>
          <p:cNvSpPr/>
          <p:nvPr>
            <p:custDataLst>
              <p:tags r:id="rId1"/>
            </p:custDataLst>
          </p:nvPr>
        </p:nvSpPr>
        <p:spPr>
          <a:xfrm>
            <a:off x="10079355" y="3911600"/>
            <a:ext cx="2021205" cy="119634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055225" y="3911600"/>
            <a:ext cx="18281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1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产氢速率为</a:t>
            </a:r>
          </a:p>
          <a:p>
            <a:pPr algn="l">
              <a:buClrTx/>
              <a:buSzTx/>
              <a:buNone/>
            </a:pPr>
            <a:r>
              <a:rPr lang="zh-CN" altLang="en-US" sz="1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5.49 mmol h</a:t>
            </a:r>
            <a:r>
              <a:rPr lang="zh-CN" altLang="en-US" sz="1800" b="1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CN" altLang="en-US" sz="1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g</a:t>
            </a:r>
            <a:r>
              <a:rPr lang="zh-CN" altLang="en-US" sz="1800" b="1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endParaRPr lang="zh-CN" altLang="en-US" sz="18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1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5h，产氢总量为</a:t>
            </a:r>
          </a:p>
          <a:p>
            <a:pPr algn="l">
              <a:buClrTx/>
              <a:buSzTx/>
              <a:buNone/>
            </a:pPr>
            <a:r>
              <a:rPr lang="zh-CN" altLang="en-US" sz="1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20.01 mmol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60" y="6602730"/>
            <a:ext cx="3975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2721" y="6418137"/>
            <a:ext cx="5421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Haodong Sun, et al. </a:t>
            </a:r>
            <a:r>
              <a:rPr lang="en-GB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Appl. Surf. Sci.</a:t>
            </a:r>
            <a:r>
              <a:rPr lang="en-US" altLang="en-GB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611 (2023) 155631</a:t>
            </a:r>
            <a:endParaRPr lang="zh-CN" alt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355" y="909320"/>
            <a:ext cx="1847215" cy="504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光催化机理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26035" y="5565006"/>
            <a:ext cx="12131040" cy="719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可见光照射下</a:t>
            </a:r>
            <a:r>
              <a:rPr lang="zh-CN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导带中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22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CdS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导带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转移</a:t>
            </a:r>
            <a:r>
              <a:rPr lang="zh-CN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CdS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价带中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zh-CN" altLang="en-US" sz="22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转移到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ZnS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2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zn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和I</a:t>
            </a:r>
            <a:r>
              <a:rPr lang="zh-CN" altLang="en-US" sz="22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22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聚集在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CdS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而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22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集中在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ZnS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，进而实现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22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和h</a:t>
            </a:r>
            <a:r>
              <a:rPr lang="zh-CN" altLang="en-US" sz="22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高效分离</a:t>
            </a:r>
            <a:endParaRPr lang="zh-CN" altLang="en-US" sz="22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ctr" fontAlgn="auto">
              <a:lnSpc>
                <a:spcPct val="100000"/>
              </a:lnSpc>
            </a:pPr>
            <a:endParaRPr lang="en-US" altLang="zh-CN" sz="22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22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782570" y="910590"/>
            <a:ext cx="6245860" cy="4244975"/>
            <a:chOff x="6990" y="1424"/>
            <a:chExt cx="11054" cy="7512"/>
          </a:xfrm>
        </p:grpSpPr>
        <p:sp>
          <p:nvSpPr>
            <p:cNvPr id="49" name="TextBox 48"/>
            <p:cNvSpPr txBox="1"/>
            <p:nvPr/>
          </p:nvSpPr>
          <p:spPr>
            <a:xfrm>
              <a:off x="13341" y="6762"/>
              <a:ext cx="113" cy="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6" r="5923"/>
            <a:stretch>
              <a:fillRect/>
            </a:stretch>
          </p:blipFill>
          <p:spPr bwMode="auto">
            <a:xfrm>
              <a:off x="6990" y="1432"/>
              <a:ext cx="11055" cy="750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矩形 7"/>
            <p:cNvSpPr/>
            <p:nvPr/>
          </p:nvSpPr>
          <p:spPr>
            <a:xfrm>
              <a:off x="6990" y="1424"/>
              <a:ext cx="11055" cy="7496"/>
            </a:xfrm>
            <a:prstGeom prst="rect">
              <a:avLst/>
            </a:prstGeom>
            <a:noFill/>
            <a:ln w="28575" cmpd="sng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566670" y="5282565"/>
            <a:ext cx="68510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图2.7 CZS@C-(5:1)复合材料在可见光照射下的TC降解和H</a:t>
            </a:r>
            <a:r>
              <a:rPr lang="en-US" altLang="zh-CN" sz="16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生成的机理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2141" y="2637081"/>
            <a:ext cx="1159755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6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 panose="020F0502020204030204"/>
                <a:ea typeface="宋体" panose="02010600030101010101" pitchFamily="2" charset="-122"/>
              </a:rPr>
              <a:t>Thanks for your attention!</a:t>
            </a:r>
            <a:endParaRPr lang="zh-CN" altLang="en-US" sz="66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46" y="6602803"/>
            <a:ext cx="26098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498067-3DD0-4042-8E98-A5D938DDF115}"/>
              </a:ext>
            </a:extLst>
          </p:cNvPr>
          <p:cNvSpPr txBox="1"/>
          <p:nvPr/>
        </p:nvSpPr>
        <p:spPr>
          <a:xfrm>
            <a:off x="118542" y="981522"/>
            <a:ext cx="213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A8BDE9-16E9-40E9-B3D6-0204F41EEFB6}"/>
              </a:ext>
            </a:extLst>
          </p:cNvPr>
          <p:cNvSpPr txBox="1"/>
          <p:nvPr/>
        </p:nvSpPr>
        <p:spPr>
          <a:xfrm>
            <a:off x="2854846" y="1545276"/>
            <a:ext cx="75989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题目（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Title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摘要（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Abstract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前言（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实验（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结果与讨论（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Results and discussion 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结论（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致谢（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Acknowlegement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查考文献（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Reference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4704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46" y="6602803"/>
            <a:ext cx="26098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60375C0-E5AD-4C5C-B249-9B637EEA2AB9}"/>
              </a:ext>
            </a:extLst>
          </p:cNvPr>
          <p:cNvSpPr/>
          <p:nvPr/>
        </p:nvSpPr>
        <p:spPr>
          <a:xfrm>
            <a:off x="172325" y="997520"/>
            <a:ext cx="82333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题目(Title)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要高度概况文章研究的内容，体现论文的中心思想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F6E8D48-768D-4E89-963C-B86E656F1159}"/>
              </a:ext>
            </a:extLst>
          </p:cNvPr>
          <p:cNvSpPr/>
          <p:nvPr/>
        </p:nvSpPr>
        <p:spPr>
          <a:xfrm>
            <a:off x="863769" y="2637488"/>
            <a:ext cx="3134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要体现投稿的类型</a:t>
            </a: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200D1BC4-9F3D-4DBA-B3DF-8C617091E7F6}"/>
              </a:ext>
            </a:extLst>
          </p:cNvPr>
          <p:cNvSpPr/>
          <p:nvPr/>
        </p:nvSpPr>
        <p:spPr>
          <a:xfrm>
            <a:off x="4066962" y="1930773"/>
            <a:ext cx="432048" cy="1842036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332416-A245-40B9-9F2F-4B45B90D44AA}"/>
              </a:ext>
            </a:extLst>
          </p:cNvPr>
          <p:cNvSpPr/>
          <p:nvPr/>
        </p:nvSpPr>
        <p:spPr>
          <a:xfrm>
            <a:off x="4655046" y="1686819"/>
            <a:ext cx="4055860" cy="2153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论著(Articles)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综述(Reviews)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 (Reports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快报(Expressletters)等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76E0D12-693D-4EEA-AE08-EBF16BF9CFD5}"/>
              </a:ext>
            </a:extLst>
          </p:cNvPr>
          <p:cNvSpPr/>
          <p:nvPr/>
        </p:nvSpPr>
        <p:spPr>
          <a:xfrm>
            <a:off x="25846" y="3998962"/>
            <a:ext cx="11645983" cy="1993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题目要简短、准确、明确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(Be short, accurate, and unambiguous)</a:t>
            </a:r>
          </a:p>
          <a:p>
            <a:pPr marL="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题目设定的研究范围不能超出文章内容，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题目中要避免用缩写，一般都用全称，除非一些被公认的一些缩写，如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074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46" y="6602803"/>
            <a:ext cx="26098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68EC335-60C4-4214-B412-A9797E3FC52B}"/>
              </a:ext>
            </a:extLst>
          </p:cNvPr>
          <p:cNvSpPr/>
          <p:nvPr/>
        </p:nvSpPr>
        <p:spPr>
          <a:xfrm>
            <a:off x="190550" y="981522"/>
            <a:ext cx="72728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前言(Introduction)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最难写、最重要的部分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52DCDF8-E64B-40E9-81DD-FE99086D27D4}"/>
              </a:ext>
            </a:extLst>
          </p:cNvPr>
          <p:cNvSpPr/>
          <p:nvPr/>
        </p:nvSpPr>
        <p:spPr>
          <a:xfrm>
            <a:off x="501451" y="2662649"/>
            <a:ext cx="7745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69210E4A-F809-4C15-AA73-A9E5AB2D5AD6}"/>
              </a:ext>
            </a:extLst>
          </p:cNvPr>
          <p:cNvSpPr/>
          <p:nvPr/>
        </p:nvSpPr>
        <p:spPr>
          <a:xfrm>
            <a:off x="1365547" y="1964769"/>
            <a:ext cx="432048" cy="1842036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B0FBB2D-BDA3-4CD1-B2B7-FD032C86182B}"/>
              </a:ext>
            </a:extLst>
          </p:cNvPr>
          <p:cNvSpPr/>
          <p:nvPr/>
        </p:nvSpPr>
        <p:spPr>
          <a:xfrm>
            <a:off x="1990750" y="1775197"/>
            <a:ext cx="801575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国内外研究进展 (What have been done in the past)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1A268AB-C6BC-4EDD-A4A0-C4F8DCD06054}"/>
              </a:ext>
            </a:extLst>
          </p:cNvPr>
          <p:cNvSpPr/>
          <p:nvPr/>
        </p:nvSpPr>
        <p:spPr>
          <a:xfrm>
            <a:off x="1990750" y="2662649"/>
            <a:ext cx="1014218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课题的研究意义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（举例对比）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(Signficance and purpose of your study)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33EE1F-C910-4336-8283-15EA5712A474}"/>
              </a:ext>
            </a:extLst>
          </p:cNvPr>
          <p:cNvSpPr/>
          <p:nvPr/>
        </p:nvSpPr>
        <p:spPr>
          <a:xfrm>
            <a:off x="1990750" y="3530670"/>
            <a:ext cx="859182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文章要研究的内容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(What methods have been used and why?)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EB8CFB3-9093-4095-BCAE-BC76BD6FB49B}"/>
              </a:ext>
            </a:extLst>
          </p:cNvPr>
          <p:cNvSpPr/>
          <p:nvPr/>
        </p:nvSpPr>
        <p:spPr>
          <a:xfrm>
            <a:off x="622598" y="4330662"/>
            <a:ext cx="10373207" cy="2153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前言要有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层次感和逻辑性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，给读者讲故事，让编辑一看前言就不忍心据稿。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文章中用到的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，在前言里面第一次提到要写全称。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大量的文献阅读。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789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46" y="6602803"/>
            <a:ext cx="26098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C7DDDD-798D-46FE-B57B-DF0D7AB7312E}"/>
              </a:ext>
            </a:extLst>
          </p:cNvPr>
          <p:cNvSpPr/>
          <p:nvPr/>
        </p:nvSpPr>
        <p:spPr>
          <a:xfrm>
            <a:off x="118542" y="990116"/>
            <a:ext cx="770268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结果与讨论</a:t>
            </a:r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(Results and Discussion 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文章的灵魂、净化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384108-03FD-4D83-A157-FC15ADA94B6A}"/>
              </a:ext>
            </a:extLst>
          </p:cNvPr>
          <p:cNvSpPr txBox="1"/>
          <p:nvPr/>
        </p:nvSpPr>
        <p:spPr>
          <a:xfrm>
            <a:off x="-43614" y="3381072"/>
            <a:ext cx="1368152" cy="44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  <a:endParaRPr lang="zh-CN" altLang="en-US" dirty="0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A01C26D4-847E-4319-B21C-D013BEF09C33}"/>
              </a:ext>
            </a:extLst>
          </p:cNvPr>
          <p:cNvSpPr/>
          <p:nvPr/>
        </p:nvSpPr>
        <p:spPr>
          <a:xfrm>
            <a:off x="1126376" y="1928170"/>
            <a:ext cx="432048" cy="3301824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1C1E05-9B44-4E84-962A-682828F63DCA}"/>
              </a:ext>
            </a:extLst>
          </p:cNvPr>
          <p:cNvSpPr/>
          <p:nvPr/>
        </p:nvSpPr>
        <p:spPr>
          <a:xfrm>
            <a:off x="1576832" y="1649423"/>
            <a:ext cx="5145124" cy="427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翔实准确:结果要真实，分析要全面结果提供一般是表和图，尽量用最少的图提供最多的信息，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每一个图和表在文章中都要有详细的描述和解释，图和表里面不要用缩写和一些看不懂的符号。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用origin做出来的图建议保存为EPS或TIFF格式，图画的清楚美观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FBE870-3F01-433A-BBC4-37AD3E4E82B3}"/>
              </a:ext>
            </a:extLst>
          </p:cNvPr>
          <p:cNvSpPr/>
          <p:nvPr/>
        </p:nvSpPr>
        <p:spPr>
          <a:xfrm>
            <a:off x="6434661" y="3365801"/>
            <a:ext cx="17572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Discussion</a:t>
            </a:r>
            <a:endParaRPr lang="zh-CN" altLang="en-US" dirty="0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64220557-5F34-4D1F-9EBC-5330A2559BC2}"/>
              </a:ext>
            </a:extLst>
          </p:cNvPr>
          <p:cNvSpPr/>
          <p:nvPr/>
        </p:nvSpPr>
        <p:spPr>
          <a:xfrm>
            <a:off x="8191873" y="1994907"/>
            <a:ext cx="512411" cy="3168349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729724F-AA4F-4950-9C7B-3CC1A5C0ABE4}"/>
              </a:ext>
            </a:extLst>
          </p:cNvPr>
          <p:cNvSpPr/>
          <p:nvPr/>
        </p:nvSpPr>
        <p:spPr>
          <a:xfrm>
            <a:off x="8709726" y="863570"/>
            <a:ext cx="3480687" cy="533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选择要深入讨论的问题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独特性，重点讨论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对选中的问题按一定层次从多个角度进行讨论，说理要有根据、问题要讲清楚、讲透彻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Discussion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部分还要注意保持和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的一致性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就是结果和讨论要一一对应。</a:t>
            </a:r>
          </a:p>
        </p:txBody>
      </p:sp>
    </p:spTree>
    <p:extLst>
      <p:ext uri="{BB962C8B-B14F-4D97-AF65-F5344CB8AC3E}">
        <p14:creationId xmlns:p14="http://schemas.microsoft.com/office/powerpoint/2010/main" val="237483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46" y="6602803"/>
            <a:ext cx="26098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C7DDDD-798D-46FE-B57B-DF0D7AB7312E}"/>
              </a:ext>
            </a:extLst>
          </p:cNvPr>
          <p:cNvSpPr/>
          <p:nvPr/>
        </p:nvSpPr>
        <p:spPr>
          <a:xfrm>
            <a:off x="118542" y="981522"/>
            <a:ext cx="73448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结论与摘要 </a:t>
            </a:r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(Conclusions and abstract)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全文的总结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50EE91-B253-4304-9BDA-B969E93229E4}"/>
              </a:ext>
            </a:extLst>
          </p:cNvPr>
          <p:cNvSpPr/>
          <p:nvPr/>
        </p:nvSpPr>
        <p:spPr>
          <a:xfrm>
            <a:off x="118542" y="1525818"/>
            <a:ext cx="7745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C129DAF-F43D-406B-94AB-A3700E426EA4}"/>
              </a:ext>
            </a:extLst>
          </p:cNvPr>
          <p:cNvSpPr/>
          <p:nvPr/>
        </p:nvSpPr>
        <p:spPr>
          <a:xfrm>
            <a:off x="358393" y="2134055"/>
            <a:ext cx="57095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论部分与前言是对应的就像结果和讨论与实验部分对应一样。前言里面提出来的问题，要做的实验的结果都要在结论部分进行体现。读完这篇文章，能让读者记住哪些东西。每一个结论都要是“新”的，经过自己深入研究的。最好是用与结果与讨论部分不一样的句子和单词来总结，以便审稿人能从不同角度来理解你的结论。当然结论部分的语言更要简练、准确，有逻辑性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D410416-18CC-4B8C-94D8-568FECFBBCF6}"/>
              </a:ext>
            </a:extLst>
          </p:cNvPr>
          <p:cNvSpPr/>
          <p:nvPr/>
        </p:nvSpPr>
        <p:spPr>
          <a:xfrm>
            <a:off x="6383238" y="1557788"/>
            <a:ext cx="7745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08F5506-815E-46BB-9886-DF9B157B7E94}"/>
              </a:ext>
            </a:extLst>
          </p:cNvPr>
          <p:cNvSpPr/>
          <p:nvPr/>
        </p:nvSpPr>
        <p:spPr>
          <a:xfrm>
            <a:off x="6383238" y="2460820"/>
            <a:ext cx="44940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摘要部分是文章内容的整体总结，包括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实验目的，实验方法，重要的结论。摘要部分不要用缩写。根据期刊的不同，摘要的字数限制不同。摘要的目的是要吸引读者的眼球，介绍文章内容</a:t>
            </a:r>
          </a:p>
        </p:txBody>
      </p:sp>
    </p:spTree>
    <p:extLst>
      <p:ext uri="{BB962C8B-B14F-4D97-AF65-F5344CB8AC3E}">
        <p14:creationId xmlns:p14="http://schemas.microsoft.com/office/powerpoint/2010/main" val="26652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46" y="6602803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71470" y="4293890"/>
            <a:ext cx="720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5490" y="6454775"/>
            <a:ext cx="754316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Haodong</a:t>
            </a:r>
            <a:r>
              <a:rPr lang="en-US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Sun, et al. </a:t>
            </a:r>
            <a:r>
              <a:rPr lang="en-GB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Appl. Surf. Sci.</a:t>
            </a:r>
            <a:r>
              <a:rPr lang="en-US" altLang="en-GB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611 (2023) 155631</a:t>
            </a:r>
            <a:endParaRPr lang="zh-CN" alt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86A99FA-5130-4B87-9D9F-750FD47F4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" t="7052" r="2812"/>
          <a:stretch/>
        </p:blipFill>
        <p:spPr>
          <a:xfrm>
            <a:off x="589297" y="1002881"/>
            <a:ext cx="11305250" cy="492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46" y="6602803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2721" y="6418137"/>
            <a:ext cx="5421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Haodong Sun, et al. </a:t>
            </a:r>
            <a:r>
              <a:rPr lang="en-GB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Appl. Surf. Sci.</a:t>
            </a:r>
            <a:r>
              <a:rPr lang="en-US" altLang="en-GB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611 (2023) 155631</a:t>
            </a:r>
            <a:endParaRPr lang="zh-CN" alt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71470" y="4293890"/>
            <a:ext cx="720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079240" y="766445"/>
            <a:ext cx="1215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XPS</a:t>
            </a:r>
            <a:endParaRPr lang="en-US" altLang="zh-CN" sz="25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8110" y="726440"/>
            <a:ext cx="3134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XRD, Raman spectra </a:t>
            </a:r>
          </a:p>
        </p:txBody>
      </p:sp>
      <p:pic>
        <p:nvPicPr>
          <p:cNvPr id="17" name="图片 16" descr="图片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7755"/>
            <a:ext cx="3040380" cy="4683125"/>
          </a:xfrm>
          <a:prstGeom prst="rect">
            <a:avLst/>
          </a:prstGeom>
        </p:spPr>
      </p:pic>
      <p:pic>
        <p:nvPicPr>
          <p:cNvPr id="18" name="图片 17" descr="图片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0" y="753110"/>
            <a:ext cx="6440170" cy="51028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8110" y="5619115"/>
            <a:ext cx="487743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图2.2 (a) 复合材料</a:t>
            </a:r>
            <a:r>
              <a:rPr lang="zh-CN" altLang="en-US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CdS@C</a:t>
            </a:r>
            <a:r>
              <a:rPr lang="zh-CN" altLang="en-US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和ZnS@C的XRD图谱, (b) ZnS@C</a:t>
            </a:r>
            <a:r>
              <a:rPr lang="zh-CN" altLang="en-US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CdS@C</a:t>
            </a:r>
            <a:r>
              <a:rPr lang="zh-CN" altLang="en-US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和CZS@C-(5:1)的拉曼光谱</a:t>
            </a:r>
            <a:r>
              <a:rPr lang="en-US" altLang="zh-CN"/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31130" y="5661660"/>
            <a:ext cx="7015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图2.3  (a) ZnS@C、CdS@C和CZS@C-(5:1)的XPS全谱和(b)Cd 3d、(c)Zn 2p和(d)S 2p的高分辨XPS光谱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63056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73506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-2" y="6310114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2" y="6382122"/>
            <a:ext cx="12190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71946" y="6602803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2721" y="6418137"/>
            <a:ext cx="5421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Haodong Sun, et al. </a:t>
            </a:r>
            <a:r>
              <a:rPr lang="en-GB" altLang="zh-CN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Appl. Surf. Sci.</a:t>
            </a:r>
            <a:r>
              <a:rPr lang="en-US" altLang="en-GB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611 (2023) 155631</a:t>
            </a:r>
            <a:endParaRPr lang="zh-CN" alt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图片5"/>
          <p:cNvPicPr>
            <a:picLocks noChangeAspect="1"/>
          </p:cNvPicPr>
          <p:nvPr/>
        </p:nvPicPr>
        <p:blipFill>
          <a:blip r:embed="rId2"/>
          <a:srcRect t="-665" r="3910"/>
          <a:stretch>
            <a:fillRect/>
          </a:stretch>
        </p:blipFill>
        <p:spPr>
          <a:xfrm>
            <a:off x="334645" y="1355090"/>
            <a:ext cx="5126355" cy="38506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48325" y="2249805"/>
            <a:ext cx="6244590" cy="2296795"/>
            <a:chOff x="9005" y="3526"/>
            <a:chExt cx="9960" cy="3938"/>
          </a:xfrm>
        </p:grpSpPr>
        <p:sp>
          <p:nvSpPr>
            <p:cNvPr id="3" name="矩形 2"/>
            <p:cNvSpPr/>
            <p:nvPr/>
          </p:nvSpPr>
          <p:spPr>
            <a:xfrm>
              <a:off x="9005" y="3526"/>
              <a:ext cx="9960" cy="3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48"/>
            <p:cNvSpPr txBox="1"/>
            <p:nvPr/>
          </p:nvSpPr>
          <p:spPr>
            <a:xfrm>
              <a:off x="13341" y="6762"/>
              <a:ext cx="113" cy="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  <p:pic>
          <p:nvPicPr>
            <p:cNvPr id="11" name="图片 10" descr="图片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5" y="3586"/>
              <a:ext cx="9727" cy="3700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18110" y="881187"/>
            <a:ext cx="20281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SEM, EDS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26490" y="5339715"/>
            <a:ext cx="99021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图2.4 (a-b)CdS@C和(c-d)CZS@C-(5:1)的SEM图像，(e)CZS@C-(5:1)的C、S、Cd、Zn和O的EDS元素映射图像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694690" y="5805805"/>
            <a:ext cx="1058672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CdS/ZnS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异质结成功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引入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到蜂窝状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多孔碳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上，且合成材料中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C, S, Cd, Zn, O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分布均匀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9734ba8-8d42-4389-b264-73fcf6f6d54e"/>
  <p:tag name="COMMONDATA" val="eyJoZGlkIjoiYjg4ZDE3YTllNjc2MDMwZTM1M2ZhM2E0NDRmYTNmNz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1094</Words>
  <Application>Microsoft Office PowerPoint</Application>
  <PresentationFormat>自定义</PresentationFormat>
  <Paragraphs>87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 Unicode MS</vt:lpstr>
      <vt:lpstr>华文楷体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 经验分享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生物基磷酸根吸附材料制备研究</dc:title>
  <dc:creator>LB</dc:creator>
  <cp:lastModifiedBy>Sunhaodong</cp:lastModifiedBy>
  <cp:revision>606</cp:revision>
  <dcterms:created xsi:type="dcterms:W3CDTF">2020-10-25T04:26:00Z</dcterms:created>
  <dcterms:modified xsi:type="dcterms:W3CDTF">2024-03-06T00:19:43Z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2C73A70D91104D99953749F3C556BD3C</vt:lpwstr>
  </property>
  <property fmtid="{D5CDD505-2E9C-101B-9397-08002B2CF9AE}" pid="3" name="KSOProductBuildVer">
    <vt:lpwstr>2052-12.1.0.15374</vt:lpwstr>
  </property>
</Properties>
</file>